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4"/>
  </p:notesMasterIdLst>
  <p:sldIdLst>
    <p:sldId id="256" r:id="rId2"/>
    <p:sldId id="257" r:id="rId3"/>
    <p:sldId id="258" r:id="rId4"/>
    <p:sldId id="264" r:id="rId5"/>
    <p:sldId id="265" r:id="rId6"/>
    <p:sldId id="259" r:id="rId7"/>
    <p:sldId id="317" r:id="rId8"/>
    <p:sldId id="260" r:id="rId9"/>
    <p:sldId id="319" r:id="rId10"/>
    <p:sldId id="261" r:id="rId11"/>
    <p:sldId id="263" r:id="rId12"/>
    <p:sldId id="266" r:id="rId13"/>
    <p:sldId id="262" r:id="rId14"/>
    <p:sldId id="320" r:id="rId15"/>
    <p:sldId id="346" r:id="rId16"/>
    <p:sldId id="324" r:id="rId17"/>
    <p:sldId id="273" r:id="rId18"/>
    <p:sldId id="274" r:id="rId19"/>
    <p:sldId id="325" r:id="rId20"/>
    <p:sldId id="275" r:id="rId21"/>
    <p:sldId id="276" r:id="rId22"/>
    <p:sldId id="331" r:id="rId23"/>
    <p:sldId id="277" r:id="rId24"/>
    <p:sldId id="326" r:id="rId25"/>
    <p:sldId id="278" r:id="rId26"/>
    <p:sldId id="279" r:id="rId27"/>
    <p:sldId id="280" r:id="rId28"/>
    <p:sldId id="327" r:id="rId29"/>
    <p:sldId id="281" r:id="rId30"/>
    <p:sldId id="328" r:id="rId31"/>
    <p:sldId id="282" r:id="rId32"/>
    <p:sldId id="329" r:id="rId33"/>
    <p:sldId id="330" r:id="rId34"/>
    <p:sldId id="332" r:id="rId35"/>
    <p:sldId id="318" r:id="rId36"/>
    <p:sldId id="268" r:id="rId37"/>
    <p:sldId id="334" r:id="rId38"/>
    <p:sldId id="269" r:id="rId39"/>
    <p:sldId id="333" r:id="rId40"/>
    <p:sldId id="270" r:id="rId41"/>
    <p:sldId id="271" r:id="rId42"/>
    <p:sldId id="335" r:id="rId43"/>
    <p:sldId id="272" r:id="rId44"/>
    <p:sldId id="283" r:id="rId45"/>
    <p:sldId id="284" r:id="rId46"/>
    <p:sldId id="285" r:id="rId47"/>
    <p:sldId id="287" r:id="rId48"/>
    <p:sldId id="288" r:id="rId49"/>
    <p:sldId id="289" r:id="rId50"/>
    <p:sldId id="290" r:id="rId51"/>
    <p:sldId id="336" r:id="rId52"/>
    <p:sldId id="292" r:id="rId53"/>
    <p:sldId id="293" r:id="rId54"/>
    <p:sldId id="291" r:id="rId55"/>
    <p:sldId id="294" r:id="rId56"/>
    <p:sldId id="297" r:id="rId57"/>
    <p:sldId id="298" r:id="rId58"/>
    <p:sldId id="299" r:id="rId59"/>
    <p:sldId id="300" r:id="rId60"/>
    <p:sldId id="301" r:id="rId61"/>
    <p:sldId id="302" r:id="rId62"/>
    <p:sldId id="303" r:id="rId63"/>
    <p:sldId id="304" r:id="rId64"/>
    <p:sldId id="305" r:id="rId65"/>
    <p:sldId id="306" r:id="rId66"/>
    <p:sldId id="307" r:id="rId67"/>
    <p:sldId id="309" r:id="rId68"/>
    <p:sldId id="310" r:id="rId69"/>
    <p:sldId id="311" r:id="rId70"/>
    <p:sldId id="312" r:id="rId71"/>
    <p:sldId id="314" r:id="rId72"/>
    <p:sldId id="345" r:id="rId73"/>
    <p:sldId id="337" r:id="rId74"/>
    <p:sldId id="338" r:id="rId75"/>
    <p:sldId id="339" r:id="rId76"/>
    <p:sldId id="340" r:id="rId77"/>
    <p:sldId id="341" r:id="rId78"/>
    <p:sldId id="342" r:id="rId79"/>
    <p:sldId id="343" r:id="rId80"/>
    <p:sldId id="344" r:id="rId81"/>
    <p:sldId id="313" r:id="rId82"/>
    <p:sldId id="315"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59" autoAdjust="0"/>
    <p:restoredTop sz="94624" autoAdjust="0"/>
  </p:normalViewPr>
  <p:slideViewPr>
    <p:cSldViewPr>
      <p:cViewPr>
        <p:scale>
          <a:sx n="70" d="100"/>
          <a:sy n="70" d="100"/>
        </p:scale>
        <p:origin x="-1980" y="-426"/>
      </p:cViewPr>
      <p:guideLst>
        <p:guide orient="horz" pos="2160"/>
        <p:guide pos="2880"/>
      </p:guideLst>
    </p:cSldViewPr>
  </p:slideViewPr>
  <p:outlineViewPr>
    <p:cViewPr>
      <p:scale>
        <a:sx n="33" d="100"/>
        <a:sy n="33" d="100"/>
      </p:scale>
      <p:origin x="0" y="975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6C56C2-4589-46CE-8932-20E9561C7B5D}" type="datetimeFigureOut">
              <a:rPr lang="en-US" smtClean="0"/>
              <a:pPr/>
              <a:t>6/19/2024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E7685-5AC7-4BE4-B865-8B0D1AC1F82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solidFill>
                  <a:schemeClr val="bg1"/>
                </a:solidFill>
              </a:rPr>
              <a:t>Surface electrode</a:t>
            </a:r>
          </a:p>
          <a:p>
            <a:pPr marL="0" marR="0" indent="0" algn="l" defTabSz="914400" rtl="0" eaLnBrk="1" fontAlgn="auto" latinLnBrk="0" hangingPunct="1">
              <a:lnSpc>
                <a:spcPct val="100000"/>
              </a:lnSpc>
              <a:spcBef>
                <a:spcPts val="0"/>
              </a:spcBef>
              <a:spcAft>
                <a:spcPts val="0"/>
              </a:spcAft>
              <a:buClrTx/>
              <a:buSzTx/>
              <a:buFontTx/>
              <a:buNone/>
              <a:defRPr/>
            </a:pPr>
            <a:r>
              <a:rPr lang="en-US" dirty="0" smtClean="0">
                <a:solidFill>
                  <a:schemeClr val="bg1"/>
                </a:solidFill>
              </a:rPr>
              <a:t>They are not considered selective enough to record activity accurately from an individual motor unit or from specific small or deep muscles unless special recording procedures with adequate amplifiers and filtering procedures are used.</a:t>
            </a:r>
          </a:p>
          <a:p>
            <a:endParaRPr lang="en-US" dirty="0"/>
          </a:p>
        </p:txBody>
      </p:sp>
      <p:sp>
        <p:nvSpPr>
          <p:cNvPr id="4" name="Slide Number Placeholder 3"/>
          <p:cNvSpPr>
            <a:spLocks noGrp="1"/>
          </p:cNvSpPr>
          <p:nvPr>
            <p:ph type="sldNum" sz="quarter" idx="10"/>
          </p:nvPr>
        </p:nvSpPr>
        <p:spPr/>
        <p:txBody>
          <a:bodyPr/>
          <a:lstStyle/>
          <a:p>
            <a:fld id="{ABBE7685-5AC7-4BE4-B865-8B0D1AC1F822}"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1D8BD707-D9CF-40AE-B4C6-C98DA3205C09}" type="datetimeFigureOut">
              <a:rPr lang="en-US" smtClean="0"/>
              <a:pPr/>
              <a:t>6/19/2024</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D8BD707-D9CF-40AE-B4C6-C98DA3205C09}" type="datetimeFigureOut">
              <a:rPr lang="en-US" smtClean="0"/>
              <a:pPr/>
              <a:t>6/19/2024</a:t>
            </a:fld>
            <a:endParaRPr lang="en-US"/>
          </a:p>
        </p:txBody>
      </p:sp>
      <p:sp>
        <p:nvSpPr>
          <p:cNvPr id="15" name="Slide Number Placeholder 14"/>
          <p:cNvSpPr>
            <a:spLocks noGrp="1"/>
          </p:cNvSpPr>
          <p:nvPr>
            <p:ph type="sldNum" sz="quarter" idx="15"/>
          </p:nvPr>
        </p:nvSpPr>
        <p:spPr/>
        <p:txBody>
          <a:bodyPr/>
          <a:lstStyle>
            <a:lvl1pPr algn="ctr">
              <a:defRPr/>
            </a:lvl1pPr>
          </a:lstStyle>
          <a:p>
            <a:fld id="{B6F15528-21DE-4FAA-801E-634DDDAF4B2B}"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6/19/2024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6/19/2024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D8BD707-D9CF-40AE-B4C6-C98DA3205C09}" type="datetimeFigureOut">
              <a:rPr lang="en-US" smtClean="0"/>
              <a:pPr/>
              <a:t>6/19/2024</a:t>
            </a:fld>
            <a:endParaRPr lang="en-US"/>
          </a:p>
        </p:txBody>
      </p:sp>
      <p:sp>
        <p:nvSpPr>
          <p:cNvPr id="9" name="Slide Number Placeholder 8"/>
          <p:cNvSpPr>
            <a:spLocks noGrp="1"/>
          </p:cNvSpPr>
          <p:nvPr>
            <p:ph type="sldNum" sz="quarter" idx="15"/>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6/19/2024</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D8BD707-D9CF-40AE-B4C6-C98DA3205C09}" type="datetimeFigureOut">
              <a:rPr lang="en-US" smtClean="0"/>
              <a:pPr/>
              <a:t>6/19/2024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F15528-21DE-4FAA-801E-634DDDAF4B2B}"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panose="05020102010507070707"/>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panose="05020102010507070707"/>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panose="05020102010507070707"/>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anose="05020102010507070707"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anose="05020102010507070707"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anose="05020102010507070707"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anose="05020102010507070707"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anose="05020102010507070707"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anose="05020102010507070707"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EMG%20Normal%20Insertional%20Activity.mp4" TargetMode="External"/><Relationship Id="rId1" Type="http://schemas.openxmlformats.org/officeDocument/2006/relationships/slideLayout" Target="../slideLayouts/slideLayout7.xml"/><Relationship Id="rId5" Type="http://schemas.openxmlformats.org/officeDocument/2006/relationships/hyperlink" Target="increased%20insertional%20activity.mp4" TargetMode="External"/><Relationship Id="rId4" Type="http://schemas.openxmlformats.org/officeDocument/2006/relationships/hyperlink" Target="absent%20insertional%20activity.mp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Normal%20EMG%20biceps.mp4"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muap.mp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fibrillation%20potential.mp4"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positive%20sharp%20wave.mp4"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crd.mp4"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EMG-%20Fasciculations%20(video%202).mp4"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EMG%20and%20Action%20Potentials.mp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99804"/>
            <a:ext cx="8305800" cy="2853396"/>
          </a:xfrm>
        </p:spPr>
        <p:txBody>
          <a:bodyPr/>
          <a:lstStyle/>
          <a:p>
            <a:r>
              <a:rPr lang="en-US" sz="4800" b="1" dirty="0" smtClean="0">
                <a:solidFill>
                  <a:schemeClr val="bg1">
                    <a:lumMod val="85000"/>
                    <a:lumOff val="15000"/>
                  </a:schemeClr>
                </a:solidFill>
                <a:latin typeface="Times New Roman" panose="02020603050405020304" pitchFamily="18" charset="0"/>
                <a:cs typeface="Times New Roman" panose="02020603050405020304" pitchFamily="18" charset="0"/>
              </a:rPr>
              <a:t>ELECTROMYOGRAPHY</a:t>
            </a:r>
          </a:p>
          <a:p>
            <a:endParaRPr lang="en-US" dirty="0">
              <a:solidFill>
                <a:schemeClr val="bg1">
                  <a:lumMod val="85000"/>
                  <a:lumOff val="15000"/>
                </a:schemeClr>
              </a:solidFill>
            </a:endParaRPr>
          </a:p>
        </p:txBody>
      </p:sp>
      <p:sp>
        <p:nvSpPr>
          <p:cNvPr id="2" name="Title 1"/>
          <p:cNvSpPr>
            <a:spLocks noGrp="1"/>
          </p:cNvSpPr>
          <p:nvPr>
            <p:ph type="ctrTitle"/>
          </p:nvPr>
        </p:nvSpPr>
        <p:spPr>
          <a:xfrm>
            <a:off x="533400" y="2514600"/>
            <a:ext cx="8305800" cy="685800"/>
          </a:xfrm>
        </p:spPr>
        <p:txBody>
          <a:bodyPr/>
          <a:lstStyle/>
          <a:p>
            <a:r>
              <a:rPr sz="3600" smtClean="0">
                <a:solidFill>
                  <a:schemeClr val="bg1">
                    <a:lumMod val="85000"/>
                    <a:lumOff val="15000"/>
                  </a:schemeClr>
                </a:solidFill>
              </a:rPr>
              <a:t>MGM Institute of Physiotherapy</a:t>
            </a:r>
            <a:endParaRPr lang="en-US" sz="3600" dirty="0">
              <a:solidFill>
                <a:schemeClr val="bg1">
                  <a:lumMod val="85000"/>
                  <a:lumOff val="15000"/>
                </a:schemeClr>
              </a:solidFill>
            </a:endParaRPr>
          </a:p>
        </p:txBody>
      </p:sp>
      <p:pic>
        <p:nvPicPr>
          <p:cNvPr id="1027" name="Picture 3"/>
          <p:cNvPicPr>
            <a:picLocks noChangeAspect="1" noChangeArrowheads="1"/>
          </p:cNvPicPr>
          <p:nvPr/>
        </p:nvPicPr>
        <p:blipFill>
          <a:blip r:embed="rId2"/>
          <a:srcRect l="27160" t="24725" r="47657" b="54396"/>
          <a:stretch>
            <a:fillRect/>
          </a:stretch>
        </p:blipFill>
        <p:spPr bwMode="auto">
          <a:xfrm>
            <a:off x="2590800" y="533400"/>
            <a:ext cx="3733800" cy="182880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5" name="Subtitle 2"/>
          <p:cNvSpPr>
            <a:spLocks noGrp="1"/>
          </p:cNvSpPr>
          <p:nvPr/>
        </p:nvSpPr>
        <p:spPr>
          <a:xfrm>
            <a:off x="0" y="4714884"/>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rPr>
              <a:t>Dr. </a:t>
            </a:r>
            <a:r>
              <a:rPr lang="en-US" dirty="0" err="1" smtClean="0">
                <a:solidFill>
                  <a:schemeClr val="bg1"/>
                </a:solidFill>
              </a:rPr>
              <a:t>Preeti</a:t>
            </a:r>
            <a:r>
              <a:rPr lang="en-US" dirty="0" smtClean="0">
                <a:solidFill>
                  <a:schemeClr val="bg1"/>
                </a:solidFill>
              </a:rPr>
              <a:t> </a:t>
            </a:r>
            <a:r>
              <a:rPr lang="en-US" dirty="0" err="1" smtClean="0">
                <a:solidFill>
                  <a:schemeClr val="bg1"/>
                </a:solidFill>
              </a:rPr>
              <a:t>Ganachari</a:t>
            </a:r>
            <a:endParaRPr lang="en-US" dirty="0" smtClean="0">
              <a:solidFill>
                <a:schemeClr val="bg1"/>
              </a:solidFill>
            </a:endParaRPr>
          </a:p>
          <a:p>
            <a:r>
              <a:rPr lang="en-US" dirty="0" smtClean="0">
                <a:solidFill>
                  <a:schemeClr val="bg1"/>
                </a:solidFill>
              </a:rPr>
              <a:t>Dept. Of </a:t>
            </a:r>
            <a:r>
              <a:rPr lang="en-IN" dirty="0" err="1" smtClean="0">
                <a:solidFill>
                  <a:schemeClr val="bg1"/>
                </a:solidFill>
              </a:rPr>
              <a:t>Neurophysiotherapy</a:t>
            </a:r>
            <a:endParaRPr lang="en-IN" dirty="0" smtClean="0">
              <a:solidFill>
                <a:schemeClr val="bg1"/>
              </a:solidFill>
            </a:endParaRPr>
          </a:p>
          <a:p>
            <a:r>
              <a:rPr lang="en-IN" dirty="0" err="1" smtClean="0">
                <a:solidFill>
                  <a:schemeClr val="bg1"/>
                </a:solidFill>
              </a:rPr>
              <a:t>Mgm</a:t>
            </a:r>
            <a:r>
              <a:rPr lang="en-IN" dirty="0" smtClean="0">
                <a:solidFill>
                  <a:schemeClr val="bg1"/>
                </a:solidFill>
              </a:rPr>
              <a:t> Institute Of </a:t>
            </a:r>
            <a:r>
              <a:rPr lang="en-IN" dirty="0" smtClean="0">
                <a:solidFill>
                  <a:schemeClr val="bg1"/>
                </a:solidFill>
              </a:rPr>
              <a:t>Physiotherapy</a:t>
            </a:r>
          </a:p>
          <a:p>
            <a:r>
              <a:rPr lang="en-IN" dirty="0" smtClean="0">
                <a:solidFill>
                  <a:schemeClr val="bg1"/>
                </a:solidFill>
              </a:rPr>
              <a:t>Chh. Sambhajinagar</a:t>
            </a:r>
            <a:endParaRPr lang="en-US" dirty="0" smtClean="0">
              <a:solidFill>
                <a:schemeClr val="bg1"/>
              </a:solidFill>
            </a:endParaRPr>
          </a:p>
          <a:p>
            <a:endParaRPr lang="en-US" dirty="0" smtClean="0">
              <a:solidFill>
                <a:schemeClr val="bg1"/>
              </a:solidFill>
            </a:endParaRPr>
          </a:p>
          <a:p>
            <a:endParaRPr lang="en-IN"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304800"/>
            <a:ext cx="8077200" cy="4038600"/>
          </a:xfrm>
        </p:spPr>
        <p:txBody>
          <a:bodyPr>
            <a:normAutofit fontScale="92500"/>
          </a:bodyPr>
          <a:lstStyle/>
          <a:p>
            <a:pPr>
              <a:lnSpc>
                <a:spcPct val="150000"/>
              </a:lnSpc>
            </a:pPr>
            <a:r>
              <a:rPr lang="en-US" dirty="0" smtClean="0">
                <a:solidFill>
                  <a:schemeClr val="bg1"/>
                </a:solidFill>
              </a:rPr>
              <a:t>Healthy muscle fibers contract only when they are activated by neurons and hence under normal conditions, only the motor unit action potentials are seen. </a:t>
            </a:r>
          </a:p>
          <a:p>
            <a:pPr>
              <a:lnSpc>
                <a:spcPct val="150000"/>
              </a:lnSpc>
            </a:pPr>
            <a:r>
              <a:rPr lang="en-US" dirty="0" smtClean="0">
                <a:solidFill>
                  <a:schemeClr val="bg1"/>
                </a:solidFill>
              </a:rPr>
              <a:t>In neuromuscular disease, single muscle fiber may contract apparently spontaneously and this may be recognized by the action potential derived from small group of fibers.</a:t>
            </a:r>
          </a:p>
          <a:p>
            <a:endParaRPr lang="en-US" dirty="0" smtClean="0"/>
          </a:p>
          <a:p>
            <a:endParaRPr lang="en-US" dirty="0"/>
          </a:p>
        </p:txBody>
      </p:sp>
      <p:pic>
        <p:nvPicPr>
          <p:cNvPr id="7" name="Picture 2"/>
          <p:cNvPicPr>
            <a:picLocks noChangeAspect="1" noChangeArrowheads="1"/>
          </p:cNvPicPr>
          <p:nvPr/>
        </p:nvPicPr>
        <p:blipFill>
          <a:blip r:embed="rId2"/>
          <a:srcRect l="7407" t="22202" r="59259" b="30466"/>
          <a:stretch>
            <a:fillRect/>
          </a:stretch>
        </p:blipFill>
        <p:spPr bwMode="auto">
          <a:xfrm>
            <a:off x="4267200" y="3733800"/>
            <a:ext cx="4073979" cy="297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562600"/>
          </a:xfrm>
        </p:spPr>
        <p:txBody>
          <a:bodyPr>
            <a:normAutofit/>
          </a:bodyPr>
          <a:lstStyle/>
          <a:p>
            <a:pPr>
              <a:lnSpc>
                <a:spcPct val="160000"/>
              </a:lnSpc>
              <a:defRPr/>
            </a:pPr>
            <a:r>
              <a:rPr lang="en-US" altLang="en-US" sz="3100" dirty="0" smtClean="0"/>
              <a:t>It provides useful data regarding nerve injury. Such as,</a:t>
            </a:r>
          </a:p>
          <a:p>
            <a:pPr marL="457200" lvl="1" indent="0">
              <a:lnSpc>
                <a:spcPct val="160000"/>
              </a:lnSpc>
              <a:buNone/>
              <a:defRPr/>
            </a:pPr>
            <a:r>
              <a:rPr lang="en-US" altLang="en-US" sz="2600" dirty="0" smtClean="0"/>
              <a:t>- </a:t>
            </a:r>
            <a:r>
              <a:rPr lang="en-US" altLang="en-US" sz="2600" dirty="0" smtClean="0">
                <a:solidFill>
                  <a:schemeClr val="bg1">
                    <a:lumMod val="95000"/>
                    <a:lumOff val="5000"/>
                  </a:schemeClr>
                </a:solidFill>
              </a:rPr>
              <a:t>Site of injury</a:t>
            </a:r>
          </a:p>
          <a:p>
            <a:pPr marL="457200" lvl="1" indent="0">
              <a:lnSpc>
                <a:spcPct val="160000"/>
              </a:lnSpc>
              <a:buNone/>
              <a:defRPr/>
            </a:pPr>
            <a:r>
              <a:rPr lang="en-US" altLang="en-US" sz="2600" dirty="0" smtClean="0">
                <a:solidFill>
                  <a:schemeClr val="bg1">
                    <a:lumMod val="95000"/>
                    <a:lumOff val="5000"/>
                  </a:schemeClr>
                </a:solidFill>
              </a:rPr>
              <a:t>-Type of injury</a:t>
            </a:r>
          </a:p>
          <a:p>
            <a:pPr marL="457200" lvl="1" indent="0">
              <a:lnSpc>
                <a:spcPct val="160000"/>
              </a:lnSpc>
              <a:buNone/>
              <a:defRPr/>
            </a:pPr>
            <a:r>
              <a:rPr lang="en-US" altLang="en-US" sz="2600" dirty="0" smtClean="0">
                <a:solidFill>
                  <a:schemeClr val="bg1">
                    <a:lumMod val="95000"/>
                    <a:lumOff val="5000"/>
                  </a:schemeClr>
                </a:solidFill>
              </a:rPr>
              <a:t>- Severity of lesion</a:t>
            </a:r>
          </a:p>
          <a:p>
            <a:pPr marL="457200" lvl="1" indent="0">
              <a:lnSpc>
                <a:spcPct val="160000"/>
              </a:lnSpc>
              <a:buNone/>
              <a:defRPr/>
            </a:pPr>
            <a:r>
              <a:rPr lang="en-US" altLang="en-US" sz="2600" dirty="0" smtClean="0">
                <a:solidFill>
                  <a:schemeClr val="bg1">
                    <a:lumMod val="95000"/>
                    <a:lumOff val="5000"/>
                  </a:schemeClr>
                </a:solidFill>
              </a:rPr>
              <a:t>-Duration</a:t>
            </a:r>
          </a:p>
          <a:p>
            <a:pPr marL="457200" lvl="1" indent="0">
              <a:lnSpc>
                <a:spcPct val="160000"/>
              </a:lnSpc>
              <a:buNone/>
              <a:defRPr/>
            </a:pPr>
            <a:r>
              <a:rPr lang="en-US" altLang="en-US" sz="2600" dirty="0" smtClean="0">
                <a:solidFill>
                  <a:schemeClr val="bg1">
                    <a:lumMod val="95000"/>
                    <a:lumOff val="5000"/>
                  </a:schemeClr>
                </a:solidFill>
              </a:rPr>
              <a:t>-Prognosis</a:t>
            </a:r>
            <a:endParaRPr lang="en-US" altLang="en-US" sz="2600" dirty="0" smtClean="0"/>
          </a:p>
          <a:p>
            <a:pPr>
              <a:buNone/>
            </a:pPr>
            <a:endParaRPr lang="en-US" dirty="0"/>
          </a:p>
        </p:txBody>
      </p:sp>
      <p:sp>
        <p:nvSpPr>
          <p:cNvPr id="3" name="Title 2"/>
          <p:cNvSpPr>
            <a:spLocks noGrp="1"/>
          </p:cNvSpPr>
          <p:nvPr>
            <p:ph type="title"/>
          </p:nvPr>
        </p:nvSpPr>
        <p:spPr>
          <a:xfrm>
            <a:off x="457200" y="152400"/>
            <a:ext cx="8229600" cy="838200"/>
          </a:xfrm>
        </p:spPr>
        <p:txBody>
          <a:bodyPr/>
          <a:lstStyle/>
          <a:p>
            <a:r>
              <a:rPr b="1" smtClean="0"/>
              <a:t>Clinical electromyography</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0"/>
            <a:ext cx="8763000" cy="4648200"/>
          </a:xfrm>
        </p:spPr>
        <p:txBody>
          <a:bodyPr>
            <a:normAutofit fontScale="92500" lnSpcReduction="10000"/>
          </a:bodyPr>
          <a:lstStyle/>
          <a:p>
            <a:pPr marL="514350" indent="-514350">
              <a:lnSpc>
                <a:spcPct val="150000"/>
              </a:lnSpc>
              <a:buNone/>
            </a:pPr>
            <a:r>
              <a:rPr lang="en-US" b="1" dirty="0" err="1" smtClean="0"/>
              <a:t>Kinesiological</a:t>
            </a:r>
            <a:r>
              <a:rPr lang="en-US" b="1" dirty="0" smtClean="0"/>
              <a:t> electromyography</a:t>
            </a:r>
          </a:p>
          <a:p>
            <a:pPr>
              <a:lnSpc>
                <a:spcPct val="150000"/>
              </a:lnSpc>
            </a:pPr>
            <a:r>
              <a:rPr lang="en-US" dirty="0" smtClean="0">
                <a:solidFill>
                  <a:schemeClr val="bg1"/>
                </a:solidFill>
              </a:rPr>
              <a:t>It is used in the study of muscle activity and to establish the role of various muscles in specific activities. </a:t>
            </a:r>
          </a:p>
          <a:p>
            <a:pPr>
              <a:lnSpc>
                <a:spcPct val="150000"/>
              </a:lnSpc>
            </a:pPr>
            <a:r>
              <a:rPr lang="en-US" dirty="0" err="1" smtClean="0">
                <a:solidFill>
                  <a:schemeClr val="bg1"/>
                </a:solidFill>
              </a:rPr>
              <a:t>Kinesiological</a:t>
            </a:r>
            <a:r>
              <a:rPr lang="en-US" dirty="0" smtClean="0">
                <a:solidFill>
                  <a:schemeClr val="bg1"/>
                </a:solidFill>
              </a:rPr>
              <a:t> EMG is beneficial for producing the objective means for documenting the effects of treatment on muscle impairments. </a:t>
            </a:r>
          </a:p>
          <a:p>
            <a:pPr>
              <a:lnSpc>
                <a:spcPct val="150000"/>
              </a:lnSpc>
            </a:pPr>
            <a:r>
              <a:rPr lang="en-US" dirty="0" smtClean="0">
                <a:solidFill>
                  <a:schemeClr val="bg1"/>
                </a:solidFill>
              </a:rPr>
              <a:t>It is used to examine the muscle function during the specific, purposeful tasks or therapeutic regimen.</a:t>
            </a:r>
          </a:p>
        </p:txBody>
      </p:sp>
      <p:pic>
        <p:nvPicPr>
          <p:cNvPr id="4098" name="Picture 2"/>
          <p:cNvPicPr>
            <a:picLocks noChangeAspect="1" noChangeArrowheads="1"/>
          </p:cNvPicPr>
          <p:nvPr/>
        </p:nvPicPr>
        <p:blipFill>
          <a:blip r:embed="rId2"/>
          <a:srcRect l="12299" t="78022" r="29722" b="1099"/>
          <a:stretch>
            <a:fillRect/>
          </a:stretch>
        </p:blipFill>
        <p:spPr bwMode="auto">
          <a:xfrm>
            <a:off x="228600" y="4572000"/>
            <a:ext cx="87630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b="1" smtClean="0"/>
              <a:t>Uses of kinesiological EMG</a:t>
            </a:r>
            <a:endParaRPr lang="en-US" b="1" dirty="0"/>
          </a:p>
        </p:txBody>
      </p:sp>
      <p:pic>
        <p:nvPicPr>
          <p:cNvPr id="5122" name="Picture 2"/>
          <p:cNvPicPr>
            <a:picLocks noGrp="1" noChangeAspect="1" noChangeArrowheads="1"/>
          </p:cNvPicPr>
          <p:nvPr>
            <p:ph idx="1"/>
          </p:nvPr>
        </p:nvPicPr>
        <p:blipFill>
          <a:blip r:embed="rId2"/>
          <a:srcRect l="18519" t="36101" r="35185" b="23939"/>
          <a:stretch>
            <a:fillRect/>
          </a:stretch>
        </p:blipFill>
        <p:spPr bwMode="auto">
          <a:xfrm>
            <a:off x="490329" y="1752600"/>
            <a:ext cx="8116957"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smtClean="0"/>
              <a:t>EMG Biofeedback</a:t>
            </a:r>
            <a:endParaRPr lang="en-US" dirty="0"/>
          </a:p>
        </p:txBody>
      </p:sp>
      <p:pic>
        <p:nvPicPr>
          <p:cNvPr id="3074" name="Picture 2"/>
          <p:cNvPicPr>
            <a:picLocks noGrp="1" noChangeAspect="1" noChangeArrowheads="1"/>
          </p:cNvPicPr>
          <p:nvPr>
            <p:ph idx="1"/>
          </p:nvPr>
        </p:nvPicPr>
        <p:blipFill>
          <a:blip r:embed="rId2"/>
          <a:srcRect l="54630" t="25677" r="6481" b="32626"/>
          <a:stretch>
            <a:fillRect/>
          </a:stretch>
        </p:blipFill>
        <p:spPr bwMode="auto">
          <a:xfrm>
            <a:off x="304800" y="1447800"/>
            <a:ext cx="4953000" cy="48768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l="58199" t="28022" r="10176" b="35714"/>
          <a:stretch>
            <a:fillRect/>
          </a:stretch>
        </p:blipFill>
        <p:spPr bwMode="auto">
          <a:xfrm>
            <a:off x="5334000" y="2514600"/>
            <a:ext cx="3581400" cy="251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6019800"/>
          </a:xfrm>
        </p:spPr>
        <p:txBody>
          <a:bodyPr>
            <a:normAutofit/>
          </a:bodyPr>
          <a:lstStyle/>
          <a:p>
            <a:pPr>
              <a:lnSpc>
                <a:spcPct val="150000"/>
              </a:lnSpc>
            </a:pPr>
            <a:r>
              <a:rPr lang="en-US" dirty="0" smtClean="0"/>
              <a:t>Quantitative electromyography </a:t>
            </a:r>
            <a:r>
              <a:rPr lang="en-US" dirty="0" smtClean="0">
                <a:solidFill>
                  <a:schemeClr val="bg1"/>
                </a:solidFill>
              </a:rPr>
              <a:t>by </a:t>
            </a:r>
            <a:r>
              <a:rPr lang="en-US" dirty="0" err="1" smtClean="0">
                <a:solidFill>
                  <a:schemeClr val="bg1"/>
                </a:solidFill>
              </a:rPr>
              <a:t>Gulapar</a:t>
            </a:r>
            <a:r>
              <a:rPr lang="en-US" dirty="0" smtClean="0">
                <a:solidFill>
                  <a:schemeClr val="bg1"/>
                </a:solidFill>
              </a:rPr>
              <a:t> </a:t>
            </a:r>
            <a:r>
              <a:rPr lang="en-US" dirty="0" err="1" smtClean="0">
                <a:solidFill>
                  <a:schemeClr val="bg1"/>
                </a:solidFill>
              </a:rPr>
              <a:t>Phongsamart</a:t>
            </a:r>
            <a:r>
              <a:rPr lang="en-US" dirty="0" smtClean="0">
                <a:solidFill>
                  <a:schemeClr val="bg1"/>
                </a:solidFill>
              </a:rPr>
              <a:t> have </a:t>
            </a:r>
            <a:r>
              <a:rPr lang="en-US" dirty="0" err="1" smtClean="0">
                <a:solidFill>
                  <a:schemeClr val="bg1"/>
                </a:solidFill>
              </a:rPr>
              <a:t>reviced</a:t>
            </a:r>
            <a:r>
              <a:rPr lang="en-US" dirty="0" smtClean="0">
                <a:solidFill>
                  <a:schemeClr val="bg1"/>
                </a:solidFill>
              </a:rPr>
              <a:t> the concept of EMG.</a:t>
            </a:r>
          </a:p>
          <a:p>
            <a:pPr>
              <a:lnSpc>
                <a:spcPct val="150000"/>
              </a:lnSpc>
            </a:pPr>
            <a:endParaRPr lang="en-US" i="1" dirty="0" smtClean="0">
              <a:solidFill>
                <a:schemeClr val="bg1"/>
              </a:solidFill>
            </a:endParaRPr>
          </a:p>
          <a:p>
            <a:pPr>
              <a:lnSpc>
                <a:spcPct val="150000"/>
              </a:lnSpc>
            </a:pPr>
            <a:r>
              <a:rPr lang="en-US" dirty="0" smtClean="0">
                <a:solidFill>
                  <a:schemeClr val="bg1"/>
                </a:solidFill>
              </a:rPr>
              <a:t>The motor unit and quantitative electromyography by Mark B. Bromberg in 2019 concluded that QEMG in its basic form captures E-MUPs leading to unbiased listing of discrete values for basic and derived metrics in understanding of neuromuscular physiology or pathology.</a:t>
            </a:r>
          </a:p>
          <a:p>
            <a:pPr>
              <a:buNone/>
            </a:pPr>
            <a:endParaRPr lang="en-US"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257800"/>
          </a:xfrm>
        </p:spPr>
        <p:txBody>
          <a:bodyPr>
            <a:normAutofit fontScale="92500"/>
          </a:bodyPr>
          <a:lstStyle/>
          <a:p>
            <a:pPr>
              <a:lnSpc>
                <a:spcPct val="150000"/>
              </a:lnSpc>
            </a:pPr>
            <a:r>
              <a:rPr lang="en-US" b="1" dirty="0" smtClean="0"/>
              <a:t>EMG biofeedback for the recovery of motor function after stroke (Review) </a:t>
            </a:r>
            <a:r>
              <a:rPr lang="en-US" b="1" dirty="0" smtClean="0">
                <a:solidFill>
                  <a:schemeClr val="bg2">
                    <a:lumMod val="25000"/>
                  </a:schemeClr>
                </a:solidFill>
              </a:rPr>
              <a:t>conducted in 2009 by Woodford HJ, Price CIM </a:t>
            </a:r>
            <a:r>
              <a:rPr lang="en-US" b="1" dirty="0" smtClean="0"/>
              <a:t>concluded that EMG-BFB plus standard physiotherapy produces improvements in motor power, functional recovery and gait quality</a:t>
            </a:r>
          </a:p>
          <a:p>
            <a:pPr>
              <a:lnSpc>
                <a:spcPct val="150000"/>
              </a:lnSpc>
            </a:pPr>
            <a:endParaRPr lang="en-US" b="1" dirty="0" smtClean="0"/>
          </a:p>
          <a:p>
            <a:pPr>
              <a:lnSpc>
                <a:spcPct val="150000"/>
              </a:lnSpc>
            </a:pPr>
            <a:endParaRPr lang="en-US" b="1" dirty="0" smtClean="0"/>
          </a:p>
          <a:p>
            <a:pPr>
              <a:buNone/>
            </a:pPr>
            <a:r>
              <a:rPr lang="en-US" dirty="0" smtClean="0"/>
              <a:t>   </a:t>
            </a:r>
            <a:r>
              <a:rPr lang="en-US" sz="1700" b="1" dirty="0" smtClean="0">
                <a:solidFill>
                  <a:schemeClr val="bg2">
                    <a:lumMod val="25000"/>
                  </a:schemeClr>
                </a:solidFill>
              </a:rPr>
              <a:t>Woodford HJ, Price CI. EMG biofeedback for the recovery of motor function after stroke. Cochrane Stroke Group, editor. Cochrane Database of Systematic Reviews [Internet]. 2007 Apr 18 [cited 2020 Jul 11]; </a:t>
            </a:r>
            <a:endParaRPr lang="en-US" b="1" dirty="0" smtClean="0">
              <a:solidFill>
                <a:schemeClr val="bg2">
                  <a:lumMod val="25000"/>
                </a:schemeClr>
              </a:solidFill>
            </a:endParaRPr>
          </a:p>
          <a:p>
            <a:pPr>
              <a:lnSpc>
                <a:spcPct val="150000"/>
              </a:lnSpc>
            </a:pPr>
            <a:endParaRPr 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715000"/>
          </a:xfrm>
        </p:spPr>
        <p:txBody>
          <a:bodyPr>
            <a:normAutofit fontScale="62500" lnSpcReduction="20000"/>
          </a:bodyPr>
          <a:lstStyle/>
          <a:p>
            <a:pPr>
              <a:lnSpc>
                <a:spcPct val="170000"/>
              </a:lnSpc>
              <a:buNone/>
            </a:pPr>
            <a:r>
              <a:rPr lang="en-US" sz="3200" b="1" dirty="0" smtClean="0"/>
              <a:t>1. Electrodes</a:t>
            </a:r>
          </a:p>
          <a:p>
            <a:pPr>
              <a:lnSpc>
                <a:spcPct val="170000"/>
              </a:lnSpc>
              <a:buNone/>
            </a:pPr>
            <a:r>
              <a:rPr lang="en-US" sz="3200" b="1" dirty="0" smtClean="0"/>
              <a:t>2. Amplifier system</a:t>
            </a:r>
          </a:p>
          <a:p>
            <a:pPr>
              <a:lnSpc>
                <a:spcPct val="170000"/>
              </a:lnSpc>
              <a:buNone/>
            </a:pPr>
            <a:r>
              <a:rPr lang="en-US" sz="3200" b="1" dirty="0" smtClean="0"/>
              <a:t>3. Display system.</a:t>
            </a:r>
          </a:p>
          <a:p>
            <a:pPr>
              <a:buNone/>
            </a:pPr>
            <a:endParaRPr lang="en-US" dirty="0" smtClean="0"/>
          </a:p>
          <a:p>
            <a:pPr>
              <a:lnSpc>
                <a:spcPct val="170000"/>
              </a:lnSpc>
              <a:buNone/>
            </a:pPr>
            <a:r>
              <a:rPr lang="en-US" sz="2900" b="1" dirty="0" smtClean="0"/>
              <a:t>The Electrodes:</a:t>
            </a:r>
          </a:p>
          <a:p>
            <a:pPr>
              <a:lnSpc>
                <a:spcPct val="170000"/>
              </a:lnSpc>
              <a:buNone/>
            </a:pPr>
            <a:r>
              <a:rPr lang="en-US" sz="2900" dirty="0" smtClean="0"/>
              <a:t> </a:t>
            </a:r>
            <a:r>
              <a:rPr lang="en-US" sz="2900" dirty="0" smtClean="0">
                <a:solidFill>
                  <a:schemeClr val="bg1"/>
                </a:solidFill>
              </a:rPr>
              <a:t>They are used in the input phase for picking up of electrical potentials from the contracting muscle </a:t>
            </a:r>
            <a:r>
              <a:rPr lang="en-US" sz="2900" dirty="0" err="1" smtClean="0">
                <a:solidFill>
                  <a:schemeClr val="bg1"/>
                </a:solidFill>
              </a:rPr>
              <a:t>fibres</a:t>
            </a:r>
            <a:r>
              <a:rPr lang="en-US" sz="2900" dirty="0" smtClean="0">
                <a:solidFill>
                  <a:schemeClr val="bg1"/>
                </a:solidFill>
              </a:rPr>
              <a:t>. The electrodes are of following types:</a:t>
            </a:r>
          </a:p>
          <a:p>
            <a:pPr>
              <a:lnSpc>
                <a:spcPct val="170000"/>
              </a:lnSpc>
              <a:buNone/>
            </a:pPr>
            <a:r>
              <a:rPr lang="en-US" sz="2900" dirty="0" smtClean="0">
                <a:solidFill>
                  <a:schemeClr val="bg1"/>
                </a:solidFill>
              </a:rPr>
              <a:t>a. Surface electrodes                                             b. Needle electrodes</a:t>
            </a:r>
          </a:p>
          <a:p>
            <a:pPr>
              <a:lnSpc>
                <a:spcPct val="170000"/>
              </a:lnSpc>
              <a:buNone/>
            </a:pPr>
            <a:r>
              <a:rPr lang="en-US" sz="2900" dirty="0" smtClean="0">
                <a:solidFill>
                  <a:schemeClr val="bg1"/>
                </a:solidFill>
              </a:rPr>
              <a:t>c. Fine wire indwelling electrodes                      d. Single </a:t>
            </a:r>
            <a:r>
              <a:rPr lang="en-US" sz="2900" dirty="0" err="1" smtClean="0">
                <a:solidFill>
                  <a:schemeClr val="bg1"/>
                </a:solidFill>
              </a:rPr>
              <a:t>fibre</a:t>
            </a:r>
            <a:r>
              <a:rPr lang="en-US" sz="2900" dirty="0" smtClean="0">
                <a:solidFill>
                  <a:schemeClr val="bg1"/>
                </a:solidFill>
              </a:rPr>
              <a:t> needle electrodes</a:t>
            </a:r>
          </a:p>
          <a:p>
            <a:pPr>
              <a:lnSpc>
                <a:spcPct val="170000"/>
              </a:lnSpc>
              <a:buNone/>
            </a:pPr>
            <a:r>
              <a:rPr lang="en-US" sz="2900" dirty="0" smtClean="0">
                <a:solidFill>
                  <a:schemeClr val="bg1"/>
                </a:solidFill>
              </a:rPr>
              <a:t>e. </a:t>
            </a:r>
            <a:r>
              <a:rPr lang="en-US" sz="2900" dirty="0" err="1" smtClean="0">
                <a:solidFill>
                  <a:schemeClr val="bg1"/>
                </a:solidFill>
              </a:rPr>
              <a:t>Macroelectrode</a:t>
            </a:r>
            <a:r>
              <a:rPr lang="en-US" sz="2900" dirty="0" smtClean="0">
                <a:solidFill>
                  <a:schemeClr val="bg1"/>
                </a:solidFill>
              </a:rPr>
              <a:t>                                                 f. Intra cellular electrode</a:t>
            </a:r>
          </a:p>
          <a:p>
            <a:pPr>
              <a:lnSpc>
                <a:spcPct val="170000"/>
              </a:lnSpc>
              <a:buNone/>
            </a:pPr>
            <a:r>
              <a:rPr lang="en-US" sz="2900" dirty="0" smtClean="0">
                <a:solidFill>
                  <a:schemeClr val="bg1"/>
                </a:solidFill>
              </a:rPr>
              <a:t>g. Multi lead electrode</a:t>
            </a:r>
            <a:endParaRPr lang="en-US" sz="2900" dirty="0">
              <a:solidFill>
                <a:schemeClr val="bg1"/>
              </a:solidFill>
            </a:endParaRPr>
          </a:p>
        </p:txBody>
      </p:sp>
      <p:sp>
        <p:nvSpPr>
          <p:cNvPr id="3" name="Title 2"/>
          <p:cNvSpPr>
            <a:spLocks noGrp="1"/>
          </p:cNvSpPr>
          <p:nvPr>
            <p:ph type="title"/>
          </p:nvPr>
        </p:nvSpPr>
        <p:spPr>
          <a:xfrm>
            <a:off x="457200" y="152400"/>
            <a:ext cx="8229600" cy="762000"/>
          </a:xfrm>
        </p:spPr>
        <p:txBody>
          <a:bodyPr>
            <a:normAutofit/>
          </a:bodyPr>
          <a:lstStyle/>
          <a:p>
            <a:r>
              <a:rPr sz="3600" b="1" smtClean="0"/>
              <a:t>The Components of Electromyography</a:t>
            </a:r>
            <a:endParaRPr lang="en-US" sz="3600" dirty="0"/>
          </a:p>
        </p:txBody>
      </p:sp>
      <p:pic>
        <p:nvPicPr>
          <p:cNvPr id="4" name="Picture 3"/>
          <p:cNvPicPr>
            <a:picLocks noChangeAspect="1" noChangeArrowheads="1"/>
          </p:cNvPicPr>
          <p:nvPr/>
        </p:nvPicPr>
        <p:blipFill>
          <a:blip r:embed="rId2"/>
          <a:srcRect l="52928" t="19231" r="10176" b="33516"/>
          <a:stretch>
            <a:fillRect/>
          </a:stretch>
        </p:blipFill>
        <p:spPr bwMode="auto">
          <a:xfrm>
            <a:off x="4495800" y="914400"/>
            <a:ext cx="3124200" cy="22563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3505200"/>
          </a:xfrm>
        </p:spPr>
        <p:txBody>
          <a:bodyPr>
            <a:normAutofit lnSpcReduction="10000"/>
          </a:bodyPr>
          <a:lstStyle/>
          <a:p>
            <a:pPr>
              <a:buNone/>
            </a:pPr>
            <a:r>
              <a:rPr lang="en-US" b="1" i="1" dirty="0" smtClean="0"/>
              <a:t>Surface electrodes: </a:t>
            </a:r>
          </a:p>
          <a:p>
            <a:pPr>
              <a:lnSpc>
                <a:spcPct val="150000"/>
              </a:lnSpc>
            </a:pPr>
            <a:r>
              <a:rPr lang="en-US" b="1" i="1" dirty="0" smtClean="0"/>
              <a:t>Surface electrodes are basically used for </a:t>
            </a:r>
            <a:r>
              <a:rPr lang="en-US" b="1" i="1" dirty="0" err="1" smtClean="0"/>
              <a:t>kinesiological</a:t>
            </a:r>
            <a:r>
              <a:rPr lang="en-US" b="1" i="1" dirty="0" smtClean="0"/>
              <a:t> investigations.</a:t>
            </a:r>
          </a:p>
          <a:p>
            <a:pPr>
              <a:lnSpc>
                <a:spcPct val="150000"/>
              </a:lnSpc>
            </a:pPr>
            <a:r>
              <a:rPr lang="en-US" dirty="0" smtClean="0">
                <a:solidFill>
                  <a:schemeClr val="bg1"/>
                </a:solidFill>
              </a:rPr>
              <a:t>These are made up of small disc of electrodes most commonly of silver or silver-chloride. </a:t>
            </a:r>
          </a:p>
          <a:p>
            <a:pPr>
              <a:lnSpc>
                <a:spcPct val="150000"/>
              </a:lnSpc>
            </a:pPr>
            <a:r>
              <a:rPr lang="en-US" dirty="0" smtClean="0">
                <a:solidFill>
                  <a:schemeClr val="bg1"/>
                </a:solidFill>
              </a:rPr>
              <a:t>The diameter of electrode is generally 3 to 5 mm.</a:t>
            </a:r>
          </a:p>
          <a:p>
            <a:endParaRPr lang="en-US" b="1" dirty="0" smtClean="0">
              <a:solidFill>
                <a:schemeClr val="bg1"/>
              </a:solidFill>
            </a:endParaRPr>
          </a:p>
        </p:txBody>
      </p:sp>
      <p:pic>
        <p:nvPicPr>
          <p:cNvPr id="1028" name="Picture 4"/>
          <p:cNvPicPr>
            <a:picLocks noChangeAspect="1" noChangeArrowheads="1"/>
          </p:cNvPicPr>
          <p:nvPr/>
        </p:nvPicPr>
        <p:blipFill>
          <a:blip r:embed="rId2"/>
          <a:srcRect l="25183" t="43956" r="37921" b="24176"/>
          <a:stretch>
            <a:fillRect/>
          </a:stretch>
        </p:blipFill>
        <p:spPr bwMode="auto">
          <a:xfrm>
            <a:off x="1600200" y="3810000"/>
            <a:ext cx="5715000"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srcRect l="23426" t="41758" r="47291" b="18681"/>
          <a:stretch>
            <a:fillRect/>
          </a:stretch>
        </p:blipFill>
        <p:spPr bwMode="auto">
          <a:xfrm>
            <a:off x="5105400" y="2286000"/>
            <a:ext cx="3810000" cy="29718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3"/>
          <a:srcRect l="15227" t="18681" r="32650" b="10989"/>
          <a:stretch>
            <a:fillRect/>
          </a:stretch>
        </p:blipFill>
        <p:spPr bwMode="auto">
          <a:xfrm>
            <a:off x="0" y="1066800"/>
            <a:ext cx="51054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562600"/>
          </a:xfrm>
        </p:spPr>
        <p:txBody>
          <a:bodyPr numCol="1">
            <a:normAutofit lnSpcReduction="10000"/>
          </a:bodyPr>
          <a:lstStyle/>
          <a:p>
            <a:pPr>
              <a:lnSpc>
                <a:spcPct val="150000"/>
              </a:lnSpc>
            </a:pPr>
            <a:r>
              <a:rPr lang="en-US" sz="2800" dirty="0" smtClean="0">
                <a:latin typeface="Times New Roman" panose="02020603050405020304" pitchFamily="18" charset="0"/>
                <a:cs typeface="Times New Roman" panose="02020603050405020304" pitchFamily="18" charset="0"/>
              </a:rPr>
              <a:t>History of EMG</a:t>
            </a:r>
          </a:p>
          <a:p>
            <a:pPr>
              <a:lnSpc>
                <a:spcPct val="150000"/>
              </a:lnSpc>
            </a:pPr>
            <a:r>
              <a:rPr lang="en-US" sz="2800" dirty="0" smtClean="0">
                <a:latin typeface="Times New Roman" panose="02020603050405020304" pitchFamily="18" charset="0"/>
                <a:cs typeface="Times New Roman" panose="02020603050405020304" pitchFamily="18" charset="0"/>
              </a:rPr>
              <a:t>Introduction</a:t>
            </a:r>
          </a:p>
          <a:p>
            <a:pPr>
              <a:lnSpc>
                <a:spcPct val="150000"/>
              </a:lnSpc>
            </a:pPr>
            <a:r>
              <a:rPr lang="en-US" sz="2800" dirty="0" smtClean="0">
                <a:latin typeface="Times New Roman" panose="02020603050405020304" pitchFamily="18" charset="0"/>
                <a:cs typeface="Times New Roman" panose="02020603050405020304" pitchFamily="18" charset="0"/>
              </a:rPr>
              <a:t>Instrumentation</a:t>
            </a:r>
          </a:p>
          <a:p>
            <a:pPr>
              <a:lnSpc>
                <a:spcPct val="150000"/>
              </a:lnSpc>
            </a:pPr>
            <a:r>
              <a:rPr lang="en-US" sz="2800" dirty="0" smtClean="0">
                <a:latin typeface="Times New Roman" panose="02020603050405020304" pitchFamily="18" charset="0"/>
                <a:cs typeface="Times New Roman" panose="02020603050405020304" pitchFamily="18" charset="0"/>
              </a:rPr>
              <a:t>Procedure and guidelines</a:t>
            </a:r>
          </a:p>
          <a:p>
            <a:pPr>
              <a:lnSpc>
                <a:spcPct val="150000"/>
              </a:lnSpc>
            </a:pPr>
            <a:r>
              <a:rPr lang="en-US" sz="2800" dirty="0" smtClean="0">
                <a:latin typeface="Times New Roman" panose="02020603050405020304" pitchFamily="18" charset="0"/>
                <a:cs typeface="Times New Roman" panose="02020603050405020304" pitchFamily="18" charset="0"/>
              </a:rPr>
              <a:t>Contraindications</a:t>
            </a:r>
          </a:p>
          <a:p>
            <a:pPr>
              <a:lnSpc>
                <a:spcPct val="150000"/>
              </a:lnSpc>
            </a:pPr>
            <a:r>
              <a:rPr lang="en-US" sz="2800" dirty="0" smtClean="0">
                <a:latin typeface="Times New Roman" panose="02020603050405020304" pitchFamily="18" charset="0"/>
                <a:cs typeface="Times New Roman" panose="02020603050405020304" pitchFamily="18" charset="0"/>
              </a:rPr>
              <a:t>Normal and abnormal activities</a:t>
            </a:r>
          </a:p>
          <a:p>
            <a:pPr>
              <a:lnSpc>
                <a:spcPct val="150000"/>
              </a:lnSpc>
            </a:pPr>
            <a:r>
              <a:rPr lang="en-US" sz="2800" dirty="0" smtClean="0">
                <a:latin typeface="Times New Roman" panose="02020603050405020304" pitchFamily="18" charset="0"/>
                <a:cs typeface="Times New Roman" panose="02020603050405020304" pitchFamily="18" charset="0"/>
              </a:rPr>
              <a:t>Evidences</a:t>
            </a:r>
          </a:p>
          <a:p>
            <a:pPr>
              <a:lnSpc>
                <a:spcPct val="150000"/>
              </a:lnSpc>
            </a:pPr>
            <a:r>
              <a:rPr lang="en-US" sz="2800" dirty="0" smtClean="0">
                <a:latin typeface="Times New Roman" panose="02020603050405020304" pitchFamily="18" charset="0"/>
                <a:cs typeface="Times New Roman" panose="02020603050405020304" pitchFamily="18" charset="0"/>
              </a:rPr>
              <a:t>References</a:t>
            </a:r>
          </a:p>
          <a:p>
            <a:pPr>
              <a:buNone/>
            </a:pPr>
            <a:endParaRPr lang="en-US" sz="2800" dirty="0" smtClean="0">
              <a:latin typeface="Times New Roman" panose="02020603050405020304" pitchFamily="18" charset="0"/>
              <a:cs typeface="Times New Roman" panose="02020603050405020304" pitchFamily="18" charset="0"/>
            </a:endParaRPr>
          </a:p>
          <a:p>
            <a:endParaRPr lang="en-US" dirty="0"/>
          </a:p>
        </p:txBody>
      </p:sp>
      <p:sp>
        <p:nvSpPr>
          <p:cNvPr id="3" name="Title 2"/>
          <p:cNvSpPr>
            <a:spLocks noGrp="1"/>
          </p:cNvSpPr>
          <p:nvPr>
            <p:ph type="title"/>
          </p:nvPr>
        </p:nvSpPr>
        <p:spPr>
          <a:xfrm>
            <a:off x="457200" y="152400"/>
            <a:ext cx="8229600" cy="762000"/>
          </a:xfrm>
        </p:spPr>
        <p:txBody>
          <a:bodyPr>
            <a:normAutofit/>
          </a:bodyPr>
          <a:lstStyle/>
          <a:p>
            <a:pPr algn="ctr"/>
            <a:r>
              <a:rPr lang="en-US" dirty="0" smtClean="0">
                <a:solidFill>
                  <a:schemeClr val="bg1"/>
                </a:solidFill>
              </a:rPr>
              <a:t>Contents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172200"/>
          </a:xfrm>
        </p:spPr>
        <p:txBody>
          <a:bodyPr>
            <a:normAutofit/>
          </a:bodyPr>
          <a:lstStyle/>
          <a:p>
            <a:pPr>
              <a:lnSpc>
                <a:spcPct val="150000"/>
              </a:lnSpc>
            </a:pPr>
            <a:r>
              <a:rPr lang="en-US" dirty="0" smtClean="0">
                <a:solidFill>
                  <a:schemeClr val="bg1"/>
                </a:solidFill>
              </a:rPr>
              <a:t>Non invasive, easy handling</a:t>
            </a:r>
            <a:r>
              <a:rPr lang="en-US" dirty="0" smtClean="0"/>
              <a:t> (SENIAM)</a:t>
            </a:r>
            <a:endParaRPr lang="en-US" dirty="0" smtClean="0">
              <a:solidFill>
                <a:schemeClr val="bg1"/>
              </a:solidFill>
            </a:endParaRPr>
          </a:p>
          <a:p>
            <a:pPr>
              <a:lnSpc>
                <a:spcPct val="150000"/>
              </a:lnSpc>
            </a:pPr>
            <a:r>
              <a:rPr lang="en-US" dirty="0" smtClean="0">
                <a:solidFill>
                  <a:schemeClr val="bg1"/>
                </a:solidFill>
              </a:rPr>
              <a:t>But only for surface muscles</a:t>
            </a:r>
          </a:p>
          <a:p>
            <a:pPr>
              <a:lnSpc>
                <a:spcPct val="150000"/>
              </a:lnSpc>
            </a:pPr>
            <a:r>
              <a:rPr lang="en-US" dirty="0" smtClean="0">
                <a:solidFill>
                  <a:schemeClr val="bg1"/>
                </a:solidFill>
              </a:rPr>
              <a:t>Generally wet-gel electrodes have better conduction and lower impedance than adhesive gel electrodes.</a:t>
            </a:r>
          </a:p>
          <a:p>
            <a:pPr>
              <a:lnSpc>
                <a:spcPct val="150000"/>
              </a:lnSpc>
              <a:buNone/>
            </a:pPr>
            <a:endParaRPr lang="en-US" b="1" dirty="0" smtClean="0"/>
          </a:p>
          <a:p>
            <a:pPr>
              <a:lnSpc>
                <a:spcPct val="150000"/>
              </a:lnSpc>
              <a:buNone/>
            </a:pPr>
            <a:r>
              <a:rPr lang="en-US" b="1" dirty="0" smtClean="0"/>
              <a:t>Vaginal or anal probes-</a:t>
            </a:r>
          </a:p>
          <a:p>
            <a:pPr>
              <a:lnSpc>
                <a:spcPct val="150000"/>
              </a:lnSpc>
              <a:buNone/>
            </a:pPr>
            <a:r>
              <a:rPr lang="en-US" dirty="0" smtClean="0">
                <a:solidFill>
                  <a:schemeClr val="bg1"/>
                </a:solidFill>
              </a:rPr>
              <a:t>for pelvic floor examination.</a:t>
            </a:r>
          </a:p>
          <a:p>
            <a:pPr>
              <a:lnSpc>
                <a:spcPct val="150000"/>
              </a:lnSpc>
            </a:pPr>
            <a:endParaRPr lang="en-US" dirty="0" smtClean="0">
              <a:solidFill>
                <a:schemeClr val="bg1"/>
              </a:solidFill>
            </a:endParaRPr>
          </a:p>
          <a:p>
            <a:pPr>
              <a:buNone/>
            </a:pPr>
            <a:endParaRPr lang="en-US" dirty="0">
              <a:solidFill>
                <a:schemeClr val="bg1"/>
              </a:solidFill>
            </a:endParaRPr>
          </a:p>
        </p:txBody>
      </p:sp>
      <p:pic>
        <p:nvPicPr>
          <p:cNvPr id="3" name="Picture 3"/>
          <p:cNvPicPr>
            <a:picLocks noChangeAspect="1" noChangeArrowheads="1"/>
          </p:cNvPicPr>
          <p:nvPr/>
        </p:nvPicPr>
        <p:blipFill>
          <a:blip r:embed="rId3"/>
          <a:srcRect/>
          <a:stretch>
            <a:fillRect/>
          </a:stretch>
        </p:blipFill>
        <p:spPr bwMode="auto">
          <a:xfrm>
            <a:off x="4941310" y="4038600"/>
            <a:ext cx="3354965"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1676400"/>
          </a:xfrm>
        </p:spPr>
        <p:txBody>
          <a:bodyPr>
            <a:normAutofit/>
          </a:bodyPr>
          <a:lstStyle/>
          <a:p>
            <a:pPr>
              <a:lnSpc>
                <a:spcPct val="150000"/>
              </a:lnSpc>
            </a:pPr>
            <a:endParaRPr lang="en-US" dirty="0" smtClean="0">
              <a:solidFill>
                <a:schemeClr val="bg1"/>
              </a:solidFill>
            </a:endParaRPr>
          </a:p>
          <a:p>
            <a:endParaRPr lang="en-US" dirty="0">
              <a:solidFill>
                <a:schemeClr val="bg1"/>
              </a:solidFill>
            </a:endParaRPr>
          </a:p>
        </p:txBody>
      </p:sp>
      <p:sp>
        <p:nvSpPr>
          <p:cNvPr id="5" name="Content Placeholder 1"/>
          <p:cNvSpPr txBox="1"/>
          <p:nvPr/>
        </p:nvSpPr>
        <p:spPr>
          <a:xfrm>
            <a:off x="457200" y="304800"/>
            <a:ext cx="8077200" cy="3276600"/>
          </a:xfrm>
          <a:prstGeom prst="rect">
            <a:avLst/>
          </a:prstGeom>
        </p:spPr>
        <p:txBody>
          <a:bodyPr vert="horz">
            <a:normAutofit fontScale="70000" lnSpcReduction="20000"/>
          </a:bodyPr>
          <a:lstStyle/>
          <a:p>
            <a:pPr>
              <a:lnSpc>
                <a:spcPct val="150000"/>
              </a:lnSpc>
            </a:pPr>
            <a:r>
              <a:rPr lang="en-US" sz="3400" b="1" i="1" dirty="0" smtClean="0"/>
              <a:t>Needle electrodes: </a:t>
            </a:r>
          </a:p>
          <a:p>
            <a:pPr>
              <a:lnSpc>
                <a:spcPct val="150000"/>
              </a:lnSpc>
            </a:pPr>
            <a:r>
              <a:rPr lang="en-US" sz="3400" b="1" i="1" dirty="0" smtClean="0">
                <a:solidFill>
                  <a:schemeClr val="bg1"/>
                </a:solidFill>
              </a:rPr>
              <a:t>They are used for clinical electromyography for </a:t>
            </a:r>
            <a:r>
              <a:rPr lang="en-US" sz="3400" dirty="0" smtClean="0">
                <a:solidFill>
                  <a:schemeClr val="bg1"/>
                </a:solidFill>
              </a:rPr>
              <a:t>recording single motor unit potential from different parts of a muscle. </a:t>
            </a:r>
          </a:p>
          <a:p>
            <a:pPr>
              <a:lnSpc>
                <a:spcPct val="150000"/>
              </a:lnSpc>
            </a:pPr>
            <a:r>
              <a:rPr lang="en-US" sz="3400" dirty="0" smtClean="0">
                <a:solidFill>
                  <a:schemeClr val="bg1"/>
                </a:solidFill>
              </a:rPr>
              <a:t>The different types of needle electrodes used are:</a:t>
            </a:r>
          </a:p>
          <a:p>
            <a:pPr>
              <a:lnSpc>
                <a:spcPct val="150000"/>
              </a:lnSpc>
            </a:pPr>
            <a:endParaRPr lang="en-US" sz="2800" dirty="0" smtClean="0">
              <a:solidFill>
                <a:schemeClr val="bg1"/>
              </a:solidFill>
            </a:endParaRPr>
          </a:p>
          <a:p>
            <a:pPr>
              <a:lnSpc>
                <a:spcPct val="150000"/>
              </a:lnSpc>
            </a:pPr>
            <a:r>
              <a:rPr lang="en-US" sz="2800" dirty="0" smtClean="0"/>
              <a:t> </a:t>
            </a:r>
            <a:endParaRPr kumimoji="0" lang="en-US" sz="26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Rectangle 6"/>
          <p:cNvSpPr/>
          <p:nvPr/>
        </p:nvSpPr>
        <p:spPr>
          <a:xfrm>
            <a:off x="685800" y="2590800"/>
            <a:ext cx="4782078" cy="579967"/>
          </a:xfrm>
          <a:prstGeom prst="rect">
            <a:avLst/>
          </a:prstGeom>
        </p:spPr>
        <p:txBody>
          <a:bodyPr wrap="none">
            <a:spAutoFit/>
          </a:bodyPr>
          <a:lstStyle/>
          <a:p>
            <a:pPr>
              <a:lnSpc>
                <a:spcPct val="150000"/>
              </a:lnSpc>
            </a:pPr>
            <a:r>
              <a:rPr lang="en-US" sz="2400" dirty="0" smtClean="0">
                <a:latin typeface="Times New Roman" panose="02020603050405020304" pitchFamily="18" charset="0"/>
                <a:cs typeface="Times New Roman" panose="02020603050405020304" pitchFamily="18" charset="0"/>
              </a:rPr>
              <a:t>Concentric (coaxial) needle electrode</a:t>
            </a:r>
          </a:p>
        </p:txBody>
      </p:sp>
      <p:sp>
        <p:nvSpPr>
          <p:cNvPr id="8" name="Rectangle 7"/>
          <p:cNvSpPr/>
          <p:nvPr/>
        </p:nvSpPr>
        <p:spPr>
          <a:xfrm>
            <a:off x="762000" y="3048000"/>
            <a:ext cx="4026295" cy="589072"/>
          </a:xfrm>
          <a:prstGeom prst="rect">
            <a:avLst/>
          </a:prstGeom>
        </p:spPr>
        <p:txBody>
          <a:bodyPr wrap="none">
            <a:spAutoFit/>
          </a:bodyPr>
          <a:lstStyle/>
          <a:p>
            <a:pPr>
              <a:lnSpc>
                <a:spcPct val="150000"/>
              </a:lnSpc>
              <a:buNone/>
            </a:pPr>
            <a:r>
              <a:rPr lang="en-US" sz="2400" dirty="0" err="1" smtClean="0"/>
              <a:t>Monopolar</a:t>
            </a:r>
            <a:r>
              <a:rPr lang="en-US" sz="2400" dirty="0" smtClean="0"/>
              <a:t> needle electrode</a:t>
            </a:r>
            <a:r>
              <a:rPr lang="en-US" sz="2000" dirty="0" smtClean="0"/>
              <a:t> </a:t>
            </a:r>
          </a:p>
        </p:txBody>
      </p:sp>
      <p:sp>
        <p:nvSpPr>
          <p:cNvPr id="9" name="Rectangle 8"/>
          <p:cNvSpPr/>
          <p:nvPr/>
        </p:nvSpPr>
        <p:spPr>
          <a:xfrm>
            <a:off x="838200" y="3657600"/>
            <a:ext cx="3549818" cy="461665"/>
          </a:xfrm>
          <a:prstGeom prst="rect">
            <a:avLst/>
          </a:prstGeom>
        </p:spPr>
        <p:txBody>
          <a:bodyPr wrap="none">
            <a:spAutoFit/>
          </a:bodyPr>
          <a:lstStyle/>
          <a:p>
            <a:pPr>
              <a:buNone/>
            </a:pPr>
            <a:r>
              <a:rPr lang="en-US" sz="2400" dirty="0" smtClean="0"/>
              <a:t>Bipolar needle electrode </a:t>
            </a:r>
          </a:p>
        </p:txBody>
      </p:sp>
      <p:sp>
        <p:nvSpPr>
          <p:cNvPr id="10" name="Rectangle 9"/>
          <p:cNvSpPr/>
          <p:nvPr/>
        </p:nvSpPr>
        <p:spPr>
          <a:xfrm>
            <a:off x="685800" y="4267200"/>
            <a:ext cx="7772400" cy="2362200"/>
          </a:xfrm>
          <a:prstGeom prst="rect">
            <a:avLst/>
          </a:prstGeom>
        </p:spPr>
        <p:style>
          <a:lnRef idx="1">
            <a:schemeClr val="accent1"/>
          </a:lnRef>
          <a:fillRef idx="2">
            <a:schemeClr val="accent1"/>
          </a:fillRef>
          <a:effectRef idx="1">
            <a:schemeClr val="accent1"/>
          </a:effectRef>
          <a:fontRef idx="minor">
            <a:schemeClr val="dk1"/>
          </a:fontRef>
        </p:style>
        <p:txBody>
          <a:bodyPr numCol="2" rtlCol="0" anchor="ctr"/>
          <a:lstStyle/>
          <a:p>
            <a:r>
              <a:rPr lang="en-US" sz="3200" dirty="0" smtClean="0"/>
              <a:t>Risk</a:t>
            </a:r>
          </a:p>
          <a:p>
            <a:endParaRPr lang="en-US" sz="3200" dirty="0" smtClean="0"/>
          </a:p>
          <a:p>
            <a:endParaRPr lang="en-US" sz="3200" dirty="0" smtClean="0"/>
          </a:p>
          <a:p>
            <a:endParaRPr lang="en-US" sz="3200" dirty="0" smtClean="0"/>
          </a:p>
          <a:p>
            <a:endParaRPr lang="en-US" dirty="0" smtClean="0"/>
          </a:p>
          <a:p>
            <a:r>
              <a:rPr lang="en-US" sz="3200" dirty="0" smtClean="0"/>
              <a:t>Pain</a:t>
            </a:r>
          </a:p>
          <a:p>
            <a:r>
              <a:rPr lang="en-US" sz="3200" dirty="0" smtClean="0"/>
              <a:t>Bleeding</a:t>
            </a:r>
          </a:p>
          <a:p>
            <a:r>
              <a:rPr lang="en-US" sz="3200" dirty="0" smtClean="0"/>
              <a:t>Infection</a:t>
            </a:r>
          </a:p>
          <a:p>
            <a:r>
              <a:rPr lang="en-US" sz="3200" dirty="0" err="1" smtClean="0"/>
              <a:t>Pneumothorax</a:t>
            </a:r>
            <a:endParaRPr lang="en-US" sz="3200" dirty="0" smtClean="0"/>
          </a:p>
          <a:p>
            <a:r>
              <a:rPr lang="en-US" sz="3200" dirty="0" smtClean="0"/>
              <a:t>Needle stick injury</a:t>
            </a:r>
            <a:endParaRPr lang="en-US"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p:nvPr/>
        </p:nvSpPr>
        <p:spPr>
          <a:xfrm>
            <a:off x="457200" y="304800"/>
            <a:ext cx="8077200" cy="3276600"/>
          </a:xfrm>
          <a:prstGeom prst="rect">
            <a:avLst/>
          </a:prstGeom>
        </p:spPr>
        <p:txBody>
          <a:bodyPr vert="horz">
            <a:normAutofit/>
          </a:bodyPr>
          <a:lstStyle/>
          <a:p>
            <a:pPr>
              <a:lnSpc>
                <a:spcPct val="150000"/>
              </a:lnSpc>
            </a:pPr>
            <a:endParaRPr lang="en-US" sz="2800" dirty="0" smtClean="0">
              <a:solidFill>
                <a:schemeClr val="bg1"/>
              </a:solidFill>
            </a:endParaRPr>
          </a:p>
          <a:p>
            <a:pPr>
              <a:lnSpc>
                <a:spcPct val="150000"/>
              </a:lnSpc>
            </a:pPr>
            <a:r>
              <a:rPr lang="en-US" sz="2800" dirty="0" smtClean="0"/>
              <a:t> </a:t>
            </a:r>
            <a:endParaRPr kumimoji="0" lang="en-US" sz="2600" b="0" i="0" u="none" strike="noStrike" kern="1200" cap="none" spc="0" normalizeH="0" baseline="0" noProof="0" dirty="0">
              <a:ln>
                <a:noFill/>
              </a:ln>
              <a:solidFill>
                <a:schemeClr val="bg1"/>
              </a:solidFill>
              <a:effectLst/>
              <a:uLnTx/>
              <a:uFillTx/>
              <a:latin typeface="+mn-lt"/>
              <a:ea typeface="+mn-ea"/>
              <a:cs typeface="+mn-cs"/>
            </a:endParaRPr>
          </a:p>
        </p:txBody>
      </p:sp>
      <p:sp>
        <p:nvSpPr>
          <p:cNvPr id="10" name="Rectangle 9"/>
          <p:cNvSpPr/>
          <p:nvPr/>
        </p:nvSpPr>
        <p:spPr>
          <a:xfrm>
            <a:off x="685800" y="4267200"/>
            <a:ext cx="7772400" cy="2362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Handbook of Clinical Neurology, Vol. 160 (3rd series) Clinical Neurophysiology: Basis and Technical Aspects by K.H. Levin and P. </a:t>
            </a:r>
            <a:r>
              <a:rPr lang="en-US" dirty="0" err="1" smtClean="0"/>
              <a:t>Chauvel</a:t>
            </a:r>
            <a:r>
              <a:rPr lang="en-US" dirty="0" smtClean="0"/>
              <a:t> </a:t>
            </a:r>
            <a:r>
              <a:rPr lang="en-US" dirty="0" smtClean="0">
                <a:solidFill>
                  <a:schemeClr val="tx1"/>
                </a:solidFill>
              </a:rPr>
              <a:t>shares the basic concept of needle electromyography.</a:t>
            </a:r>
            <a:endParaRPr lang="en-US" dirty="0"/>
          </a:p>
        </p:txBody>
      </p:sp>
      <p:pic>
        <p:nvPicPr>
          <p:cNvPr id="9218" name="Picture 2"/>
          <p:cNvPicPr>
            <a:picLocks noGrp="1" noChangeAspect="1" noChangeArrowheads="1"/>
          </p:cNvPicPr>
          <p:nvPr>
            <p:ph idx="1"/>
          </p:nvPr>
        </p:nvPicPr>
        <p:blipFill>
          <a:blip r:embed="rId2"/>
          <a:srcRect l="23353" t="22727" r="20930" b="13636"/>
          <a:stretch>
            <a:fillRect/>
          </a:stretch>
        </p:blipFill>
        <p:spPr bwMode="auto">
          <a:xfrm>
            <a:off x="152400" y="152400"/>
            <a:ext cx="8839200" cy="32931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096000"/>
          </a:xfrm>
        </p:spPr>
        <p:txBody>
          <a:bodyPr>
            <a:normAutofit/>
          </a:bodyPr>
          <a:lstStyle/>
          <a:p>
            <a:pPr>
              <a:lnSpc>
                <a:spcPct val="150000"/>
              </a:lnSpc>
            </a:pPr>
            <a:r>
              <a:rPr lang="en-US" sz="2400" b="1" i="1" u="sng" dirty="0" smtClean="0"/>
              <a:t>Concentric (coaxial) needle electrode: </a:t>
            </a:r>
          </a:p>
          <a:p>
            <a:pPr>
              <a:lnSpc>
                <a:spcPct val="150000"/>
              </a:lnSpc>
            </a:pPr>
            <a:r>
              <a:rPr lang="en-US" sz="2400" dirty="0" smtClean="0">
                <a:solidFill>
                  <a:schemeClr val="bg1"/>
                </a:solidFill>
              </a:rPr>
              <a:t>This type of electrode consists of a stainless steel </a:t>
            </a:r>
            <a:r>
              <a:rPr lang="en-US" sz="2400" dirty="0" err="1" smtClean="0">
                <a:solidFill>
                  <a:schemeClr val="bg1"/>
                </a:solidFill>
              </a:rPr>
              <a:t>cannula</a:t>
            </a:r>
            <a:r>
              <a:rPr lang="en-US" sz="2400" dirty="0" smtClean="0">
                <a:solidFill>
                  <a:schemeClr val="bg1"/>
                </a:solidFill>
              </a:rPr>
              <a:t> through which a single wire of platinum or silver comes out. </a:t>
            </a:r>
          </a:p>
          <a:p>
            <a:pPr>
              <a:lnSpc>
                <a:spcPct val="150000"/>
              </a:lnSpc>
            </a:pPr>
            <a:r>
              <a:rPr lang="en-US" sz="2400" dirty="0" smtClean="0">
                <a:solidFill>
                  <a:schemeClr val="bg1"/>
                </a:solidFill>
              </a:rPr>
              <a:t>The </a:t>
            </a:r>
            <a:r>
              <a:rPr lang="en-US" sz="2400" dirty="0" err="1" smtClean="0">
                <a:solidFill>
                  <a:schemeClr val="bg1"/>
                </a:solidFill>
              </a:rPr>
              <a:t>cannula</a:t>
            </a:r>
            <a:r>
              <a:rPr lang="en-US" sz="2400" dirty="0" smtClean="0">
                <a:solidFill>
                  <a:schemeClr val="bg1"/>
                </a:solidFill>
              </a:rPr>
              <a:t> shaft and wire are insulated from each other and only their tips are exposed. They act as electrodes and potential difference between</a:t>
            </a:r>
          </a:p>
          <a:p>
            <a:pPr>
              <a:lnSpc>
                <a:spcPct val="150000"/>
              </a:lnSpc>
              <a:buNone/>
            </a:pPr>
            <a:r>
              <a:rPr lang="en-US" sz="2400" dirty="0" smtClean="0">
                <a:solidFill>
                  <a:schemeClr val="bg1"/>
                </a:solidFill>
              </a:rPr>
              <a:t>    them is thus recorded.</a:t>
            </a:r>
          </a:p>
        </p:txBody>
      </p:sp>
      <p:pic>
        <p:nvPicPr>
          <p:cNvPr id="3" name="Picture 2"/>
          <p:cNvPicPr>
            <a:picLocks noChangeAspect="1" noChangeArrowheads="1"/>
          </p:cNvPicPr>
          <p:nvPr/>
        </p:nvPicPr>
        <p:blipFill>
          <a:blip r:embed="rId2"/>
          <a:srcRect l="37481" t="39561" r="33822" b="7692"/>
          <a:stretch>
            <a:fillRect/>
          </a:stretch>
        </p:blipFill>
        <p:spPr bwMode="auto">
          <a:xfrm>
            <a:off x="4800600" y="3962400"/>
            <a:ext cx="3810000" cy="2667000"/>
          </a:xfrm>
          <a:prstGeom prst="rect">
            <a:avLst/>
          </a:prstGeom>
        </p:spPr>
        <p:style>
          <a:lnRef idx="2">
            <a:schemeClr val="accent2">
              <a:shade val="50000"/>
            </a:schemeClr>
          </a:lnRef>
          <a:fillRef idx="1">
            <a:schemeClr val="accent2"/>
          </a:fillRef>
          <a:effectRef idx="0">
            <a:schemeClr val="accent2"/>
          </a:effectRef>
          <a:fontRef idx="minor">
            <a:schemeClr val="lt1"/>
          </a:fontRef>
        </p:style>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096000"/>
          </a:xfrm>
        </p:spPr>
        <p:txBody>
          <a:bodyPr>
            <a:normAutofit/>
          </a:bodyPr>
          <a:lstStyle/>
          <a:p>
            <a:pPr>
              <a:lnSpc>
                <a:spcPct val="150000"/>
              </a:lnSpc>
              <a:buNone/>
            </a:pPr>
            <a:r>
              <a:rPr lang="en-US" sz="2800" dirty="0" err="1" smtClean="0"/>
              <a:t>Monopolar</a:t>
            </a:r>
            <a:r>
              <a:rPr lang="en-US" sz="2800" dirty="0" smtClean="0"/>
              <a:t> needle electrode</a:t>
            </a:r>
            <a:r>
              <a:rPr lang="en-US" sz="2300" dirty="0" smtClean="0"/>
              <a:t>: </a:t>
            </a:r>
          </a:p>
          <a:p>
            <a:pPr>
              <a:lnSpc>
                <a:spcPct val="150000"/>
              </a:lnSpc>
            </a:pPr>
            <a:r>
              <a:rPr lang="en-US" sz="2300" dirty="0" smtClean="0">
                <a:solidFill>
                  <a:schemeClr val="bg1"/>
                </a:solidFill>
              </a:rPr>
              <a:t>These are composed of single fine needle which is insulated except at its tip. A second surface electrode is placed on the skin near the site of insertion which serves as a reference electrode. These electrodes are less painful than concentric electrodes because they are much smaller in diameter</a:t>
            </a:r>
          </a:p>
          <a:p>
            <a:pPr>
              <a:lnSpc>
                <a:spcPct val="150000"/>
              </a:lnSpc>
            </a:pPr>
            <a:endParaRPr lang="en-US" b="1" dirty="0" smtClean="0">
              <a:solidFill>
                <a:schemeClr val="bg1"/>
              </a:solidFill>
            </a:endParaRPr>
          </a:p>
        </p:txBody>
      </p:sp>
      <p:pic>
        <p:nvPicPr>
          <p:cNvPr id="6147" name="Picture 3"/>
          <p:cNvPicPr>
            <a:picLocks noChangeAspect="1" noChangeArrowheads="1"/>
          </p:cNvPicPr>
          <p:nvPr/>
        </p:nvPicPr>
        <p:blipFill>
          <a:blip r:embed="rId2"/>
          <a:srcRect l="16984" t="24176" r="33821" b="14286"/>
          <a:stretch>
            <a:fillRect/>
          </a:stretch>
        </p:blipFill>
        <p:spPr bwMode="auto">
          <a:xfrm>
            <a:off x="2362200" y="3657600"/>
            <a:ext cx="4572000"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3810000"/>
          </a:xfrm>
        </p:spPr>
        <p:txBody>
          <a:bodyPr>
            <a:normAutofit/>
          </a:bodyPr>
          <a:lstStyle/>
          <a:p>
            <a:pPr>
              <a:buNone/>
            </a:pPr>
            <a:r>
              <a:rPr lang="en-US" dirty="0" smtClean="0"/>
              <a:t>Bipolar needle electrode: </a:t>
            </a:r>
          </a:p>
          <a:p>
            <a:r>
              <a:rPr lang="en-US" dirty="0" smtClean="0">
                <a:solidFill>
                  <a:schemeClr val="bg1"/>
                </a:solidFill>
              </a:rPr>
              <a:t>These consist of a </a:t>
            </a:r>
            <a:r>
              <a:rPr lang="en-US" dirty="0" err="1" smtClean="0">
                <a:solidFill>
                  <a:schemeClr val="bg1"/>
                </a:solidFill>
              </a:rPr>
              <a:t>cannula</a:t>
            </a:r>
            <a:r>
              <a:rPr lang="en-US" dirty="0" smtClean="0">
                <a:solidFill>
                  <a:schemeClr val="bg1"/>
                </a:solidFill>
              </a:rPr>
              <a:t> containing two insulated</a:t>
            </a:r>
          </a:p>
          <a:p>
            <a:r>
              <a:rPr lang="en-US" dirty="0" smtClean="0">
                <a:solidFill>
                  <a:schemeClr val="bg1"/>
                </a:solidFill>
              </a:rPr>
              <a:t>wires with their bare tips. The bared tips of both wires act as the two electrodes</a:t>
            </a:r>
          </a:p>
          <a:p>
            <a:r>
              <a:rPr lang="en-US" dirty="0" smtClean="0">
                <a:solidFill>
                  <a:schemeClr val="bg1"/>
                </a:solidFill>
              </a:rPr>
              <a:t>and the needle serves as the ground</a:t>
            </a:r>
            <a:endParaRPr lang="en-US" dirty="0">
              <a:solidFill>
                <a:schemeClr val="bg1"/>
              </a:solidFill>
            </a:endParaRPr>
          </a:p>
        </p:txBody>
      </p:sp>
      <p:pic>
        <p:nvPicPr>
          <p:cNvPr id="3074" name="Picture 2"/>
          <p:cNvPicPr>
            <a:picLocks noChangeAspect="1" noChangeArrowheads="1"/>
          </p:cNvPicPr>
          <p:nvPr/>
        </p:nvPicPr>
        <p:blipFill>
          <a:blip r:embed="rId2"/>
          <a:srcRect l="16398" t="34066" r="29722" b="7692"/>
          <a:stretch>
            <a:fillRect/>
          </a:stretch>
        </p:blipFill>
        <p:spPr bwMode="auto">
          <a:xfrm>
            <a:off x="762000" y="2819400"/>
            <a:ext cx="7010400"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3581400"/>
          </a:xfrm>
        </p:spPr>
        <p:txBody>
          <a:bodyPr/>
          <a:lstStyle/>
          <a:p>
            <a:r>
              <a:rPr lang="en-US" b="1" i="1" dirty="0" smtClean="0"/>
              <a:t>Fine wire indwelling electrodes: </a:t>
            </a:r>
          </a:p>
          <a:p>
            <a:r>
              <a:rPr lang="en-US" b="1" i="1" dirty="0" smtClean="0">
                <a:solidFill>
                  <a:schemeClr val="bg1"/>
                </a:solidFill>
              </a:rPr>
              <a:t>These are used for </a:t>
            </a:r>
            <a:r>
              <a:rPr lang="en-US" b="1" i="1" dirty="0" err="1" smtClean="0">
                <a:solidFill>
                  <a:schemeClr val="bg1"/>
                </a:solidFill>
              </a:rPr>
              <a:t>kinesiological</a:t>
            </a:r>
            <a:r>
              <a:rPr lang="en-US" b="1" i="1" dirty="0" smtClean="0">
                <a:solidFill>
                  <a:schemeClr val="bg1"/>
                </a:solidFill>
              </a:rPr>
              <a:t> study of small </a:t>
            </a:r>
            <a:r>
              <a:rPr lang="en-US" dirty="0" smtClean="0">
                <a:solidFill>
                  <a:schemeClr val="bg1"/>
                </a:solidFill>
              </a:rPr>
              <a:t>and deep muscle. </a:t>
            </a:r>
          </a:p>
          <a:p>
            <a:r>
              <a:rPr lang="en-US" dirty="0" smtClean="0">
                <a:solidFill>
                  <a:schemeClr val="bg1"/>
                </a:solidFill>
              </a:rPr>
              <a:t>It is made by using two fine wires of small diameter with polyurethane coating or nylon insulation. </a:t>
            </a:r>
          </a:p>
          <a:p>
            <a:r>
              <a:rPr lang="en-US" dirty="0" smtClean="0">
                <a:solidFill>
                  <a:schemeClr val="bg1"/>
                </a:solidFill>
              </a:rPr>
              <a:t>Insulation is removed from the tip of the wires and hooks are created to keep the wires imbedded while the needle is removed from the muscle</a:t>
            </a:r>
            <a:endParaRPr lang="en-US" dirty="0">
              <a:solidFill>
                <a:schemeClr val="bg1"/>
              </a:solidFill>
            </a:endParaRPr>
          </a:p>
        </p:txBody>
      </p:sp>
      <p:pic>
        <p:nvPicPr>
          <p:cNvPr id="4098" name="Picture 2"/>
          <p:cNvPicPr>
            <a:picLocks noChangeAspect="1" noChangeArrowheads="1"/>
          </p:cNvPicPr>
          <p:nvPr/>
        </p:nvPicPr>
        <p:blipFill>
          <a:blip r:embed="rId2"/>
          <a:srcRect l="18155" t="58242" r="34993" b="16483"/>
          <a:stretch>
            <a:fillRect/>
          </a:stretch>
        </p:blipFill>
        <p:spPr bwMode="auto">
          <a:xfrm>
            <a:off x="609600" y="3886200"/>
            <a:ext cx="8153400"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248400"/>
          </a:xfrm>
        </p:spPr>
        <p:txBody>
          <a:bodyPr>
            <a:normAutofit lnSpcReduction="10000"/>
          </a:bodyPr>
          <a:lstStyle/>
          <a:p>
            <a:pPr>
              <a:buNone/>
            </a:pPr>
            <a:r>
              <a:rPr lang="en-US" b="1" i="1" dirty="0" smtClean="0"/>
              <a:t>Single </a:t>
            </a:r>
            <a:r>
              <a:rPr lang="en-US" b="1" i="1" dirty="0" err="1" smtClean="0"/>
              <a:t>fibre</a:t>
            </a:r>
            <a:r>
              <a:rPr lang="en-US" b="1" i="1" dirty="0" smtClean="0"/>
              <a:t> needle electrodes: </a:t>
            </a:r>
          </a:p>
          <a:p>
            <a:pPr>
              <a:buNone/>
            </a:pPr>
            <a:endParaRPr lang="en-US" b="1" i="1" dirty="0" smtClean="0"/>
          </a:p>
          <a:p>
            <a:pPr>
              <a:lnSpc>
                <a:spcPct val="150000"/>
              </a:lnSpc>
            </a:pPr>
            <a:r>
              <a:rPr lang="en-US" b="1" i="1" dirty="0" smtClean="0">
                <a:solidFill>
                  <a:schemeClr val="bg1"/>
                </a:solidFill>
              </a:rPr>
              <a:t> </a:t>
            </a:r>
            <a:r>
              <a:rPr lang="en-US" i="1" dirty="0" smtClean="0">
                <a:solidFill>
                  <a:schemeClr val="bg1"/>
                </a:solidFill>
              </a:rPr>
              <a:t>These are concentric wires of 25 </a:t>
            </a:r>
            <a:r>
              <a:rPr lang="en-US" i="1" dirty="0" err="1" smtClean="0">
                <a:solidFill>
                  <a:schemeClr val="bg1"/>
                </a:solidFill>
              </a:rPr>
              <a:t>μm</a:t>
            </a:r>
            <a:r>
              <a:rPr lang="en-US" i="1" dirty="0" smtClean="0">
                <a:solidFill>
                  <a:schemeClr val="bg1"/>
                </a:solidFill>
              </a:rPr>
              <a:t> diameter and </a:t>
            </a:r>
            <a:r>
              <a:rPr lang="en-US" dirty="0" smtClean="0">
                <a:solidFill>
                  <a:schemeClr val="bg1"/>
                </a:solidFill>
              </a:rPr>
              <a:t>contain stainless steel </a:t>
            </a:r>
            <a:r>
              <a:rPr lang="en-US" dirty="0" err="1" smtClean="0">
                <a:solidFill>
                  <a:schemeClr val="bg1"/>
                </a:solidFill>
              </a:rPr>
              <a:t>cannula</a:t>
            </a:r>
            <a:r>
              <a:rPr lang="en-US" dirty="0" smtClean="0">
                <a:solidFill>
                  <a:schemeClr val="bg1"/>
                </a:solidFill>
              </a:rPr>
              <a:t> of 0.5 mm diameter.</a:t>
            </a:r>
          </a:p>
          <a:p>
            <a:pPr>
              <a:lnSpc>
                <a:spcPct val="150000"/>
              </a:lnSpc>
            </a:pPr>
            <a:r>
              <a:rPr lang="en-US" dirty="0" smtClean="0">
                <a:solidFill>
                  <a:schemeClr val="bg1"/>
                </a:solidFill>
              </a:rPr>
              <a:t>This gives information about propagation velocity along the muscle </a:t>
            </a:r>
            <a:r>
              <a:rPr lang="en-US" dirty="0" err="1" smtClean="0">
                <a:solidFill>
                  <a:schemeClr val="bg1"/>
                </a:solidFill>
              </a:rPr>
              <a:t>fibres</a:t>
            </a:r>
            <a:r>
              <a:rPr lang="en-US" dirty="0" smtClean="0">
                <a:solidFill>
                  <a:schemeClr val="bg1"/>
                </a:solidFill>
              </a:rPr>
              <a:t>. </a:t>
            </a:r>
          </a:p>
          <a:p>
            <a:pPr>
              <a:lnSpc>
                <a:spcPct val="150000"/>
              </a:lnSpc>
            </a:pPr>
            <a:r>
              <a:rPr lang="en-US" dirty="0" smtClean="0">
                <a:solidFill>
                  <a:schemeClr val="bg1"/>
                </a:solidFill>
              </a:rPr>
              <a:t>Single </a:t>
            </a:r>
            <a:r>
              <a:rPr lang="en-US" dirty="0" err="1" smtClean="0">
                <a:solidFill>
                  <a:schemeClr val="bg1"/>
                </a:solidFill>
              </a:rPr>
              <a:t>fibre</a:t>
            </a:r>
            <a:r>
              <a:rPr lang="en-US" dirty="0" smtClean="0">
                <a:solidFill>
                  <a:schemeClr val="bg1"/>
                </a:solidFill>
              </a:rPr>
              <a:t> needle records from a small area and hence it cannot be used for motor estimation of motor unit size. </a:t>
            </a:r>
          </a:p>
          <a:p>
            <a:pPr>
              <a:lnSpc>
                <a:spcPct val="150000"/>
              </a:lnSpc>
            </a:pPr>
            <a:r>
              <a:rPr lang="en-US" dirty="0" smtClean="0">
                <a:solidFill>
                  <a:schemeClr val="bg1"/>
                </a:solidFill>
              </a:rPr>
              <a:t>Single </a:t>
            </a:r>
            <a:r>
              <a:rPr lang="en-US" dirty="0" err="1" smtClean="0">
                <a:solidFill>
                  <a:schemeClr val="bg1"/>
                </a:solidFill>
              </a:rPr>
              <a:t>fibre</a:t>
            </a:r>
            <a:r>
              <a:rPr lang="en-US" dirty="0" smtClean="0">
                <a:solidFill>
                  <a:schemeClr val="bg1"/>
                </a:solidFill>
              </a:rPr>
              <a:t> EMG is employed to study neuromuscular transmission abnormality and </a:t>
            </a:r>
            <a:r>
              <a:rPr lang="en-US" dirty="0" err="1" smtClean="0">
                <a:solidFill>
                  <a:schemeClr val="bg1"/>
                </a:solidFill>
              </a:rPr>
              <a:t>fibre</a:t>
            </a:r>
            <a:r>
              <a:rPr lang="en-US" dirty="0" smtClean="0">
                <a:solidFill>
                  <a:schemeClr val="bg1"/>
                </a:solidFill>
              </a:rPr>
              <a:t> density.</a:t>
            </a:r>
          </a:p>
          <a:p>
            <a:pPr>
              <a:lnSpc>
                <a:spcPct val="150000"/>
              </a:lnSpc>
            </a:pPr>
            <a:endParaRPr lang="en-US" dirty="0" smtClean="0">
              <a:solidFill>
                <a:schemeClr val="bg1"/>
              </a:solidFill>
            </a:endParaRP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l="15741" t="20464" r="34259" b="27414"/>
          <a:stretch>
            <a:fillRect/>
          </a:stretch>
        </p:blipFill>
        <p:spPr bwMode="auto">
          <a:xfrm>
            <a:off x="1676400" y="457200"/>
            <a:ext cx="5486400" cy="3048000"/>
          </a:xfrm>
          <a:prstGeom prst="rect">
            <a:avLst/>
          </a:prstGeom>
        </p:spPr>
        <p:style>
          <a:lnRef idx="2">
            <a:schemeClr val="accent1"/>
          </a:lnRef>
          <a:fillRef idx="1">
            <a:schemeClr val="lt1"/>
          </a:fillRef>
          <a:effectRef idx="0">
            <a:schemeClr val="accent1"/>
          </a:effectRef>
          <a:fontRef idx="minor">
            <a:schemeClr val="dk1"/>
          </a:fontRef>
        </p:style>
      </p:pic>
      <p:sp>
        <p:nvSpPr>
          <p:cNvPr id="6" name="Rectangle 5"/>
          <p:cNvSpPr/>
          <p:nvPr/>
        </p:nvSpPr>
        <p:spPr>
          <a:xfrm>
            <a:off x="685800" y="4114800"/>
            <a:ext cx="7848600" cy="2362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A study named Guidelines for single fiber EMG by Donald B. Sanders and his co workers in 2019 had given guidelines for the purpose and use of single </a:t>
            </a:r>
            <a:r>
              <a:rPr lang="en-US" dirty="0" err="1" smtClean="0"/>
              <a:t>fibre</a:t>
            </a:r>
            <a:r>
              <a:rPr lang="en-US" dirty="0" smtClean="0"/>
              <a:t> EMG.</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172200"/>
          </a:xfrm>
        </p:spPr>
        <p:txBody>
          <a:bodyPr>
            <a:normAutofit fontScale="92500" lnSpcReduction="10000"/>
          </a:bodyPr>
          <a:lstStyle/>
          <a:p>
            <a:pPr>
              <a:lnSpc>
                <a:spcPct val="150000"/>
              </a:lnSpc>
              <a:buNone/>
            </a:pPr>
            <a:r>
              <a:rPr lang="en-US" b="1" i="1" dirty="0" err="1" smtClean="0"/>
              <a:t>Macroelectrode</a:t>
            </a:r>
            <a:r>
              <a:rPr lang="en-US" b="1" i="1" dirty="0" smtClean="0"/>
              <a:t>: </a:t>
            </a:r>
          </a:p>
          <a:p>
            <a:pPr>
              <a:lnSpc>
                <a:spcPct val="150000"/>
              </a:lnSpc>
            </a:pPr>
            <a:r>
              <a:rPr lang="en-US" b="1" i="1" dirty="0" err="1" smtClean="0">
                <a:solidFill>
                  <a:schemeClr val="bg1"/>
                </a:solidFill>
              </a:rPr>
              <a:t>Macroelectrode</a:t>
            </a:r>
            <a:r>
              <a:rPr lang="en-US" b="1" i="1" dirty="0" smtClean="0">
                <a:solidFill>
                  <a:schemeClr val="bg1"/>
                </a:solidFill>
              </a:rPr>
              <a:t> is a concentric needle electrode of 15 mm shaft.</a:t>
            </a:r>
          </a:p>
          <a:p>
            <a:pPr>
              <a:lnSpc>
                <a:spcPct val="150000"/>
              </a:lnSpc>
            </a:pPr>
            <a:r>
              <a:rPr lang="en-US" dirty="0" smtClean="0">
                <a:solidFill>
                  <a:schemeClr val="bg1"/>
                </a:solidFill>
              </a:rPr>
              <a:t>It records from a large number of motor units along the shaft of the needle. </a:t>
            </a:r>
          </a:p>
          <a:p>
            <a:pPr>
              <a:lnSpc>
                <a:spcPct val="150000"/>
              </a:lnSpc>
            </a:pPr>
            <a:r>
              <a:rPr lang="en-US" dirty="0" smtClean="0">
                <a:solidFill>
                  <a:schemeClr val="bg1"/>
                </a:solidFill>
              </a:rPr>
              <a:t>The recording from one motor unit is separated by using a single </a:t>
            </a:r>
            <a:r>
              <a:rPr lang="en-US" dirty="0" err="1" smtClean="0">
                <a:solidFill>
                  <a:schemeClr val="bg1"/>
                </a:solidFill>
              </a:rPr>
              <a:t>fibre</a:t>
            </a:r>
            <a:r>
              <a:rPr lang="en-US" dirty="0" smtClean="0">
                <a:solidFill>
                  <a:schemeClr val="bg1"/>
                </a:solidFill>
              </a:rPr>
              <a:t> needle attached to macro electrode in the </a:t>
            </a:r>
            <a:r>
              <a:rPr lang="en-US" dirty="0" err="1" smtClean="0">
                <a:solidFill>
                  <a:schemeClr val="bg1"/>
                </a:solidFill>
              </a:rPr>
              <a:t>midshaft</a:t>
            </a:r>
            <a:r>
              <a:rPr lang="en-US" dirty="0" smtClean="0">
                <a:solidFill>
                  <a:schemeClr val="bg1"/>
                </a:solidFill>
              </a:rPr>
              <a:t>. </a:t>
            </a:r>
          </a:p>
          <a:p>
            <a:pPr>
              <a:lnSpc>
                <a:spcPct val="150000"/>
              </a:lnSpc>
            </a:pPr>
            <a:r>
              <a:rPr lang="en-US" dirty="0" smtClean="0">
                <a:solidFill>
                  <a:schemeClr val="bg1"/>
                </a:solidFill>
              </a:rPr>
              <a:t>This method gives information concerning the whole motor unit but has not at present widely applied to the study of pathological motor units</a:t>
            </a:r>
            <a:r>
              <a:rPr lang="en-US" dirty="0" smtClean="0"/>
              <a: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85800"/>
            <a:ext cx="9144000" cy="6172200"/>
          </a:xfrm>
        </p:spPr>
        <p:txBody>
          <a:bodyPr>
            <a:noAutofit/>
          </a:bodyPr>
          <a:lstStyle/>
          <a:p>
            <a:pPr>
              <a:lnSpc>
                <a:spcPct val="150000"/>
              </a:lnSpc>
            </a:pPr>
            <a:r>
              <a:rPr lang="en-US" sz="2400" dirty="0" smtClean="0">
                <a:solidFill>
                  <a:schemeClr val="bg1"/>
                </a:solidFill>
              </a:rPr>
              <a:t>The earlier historical evolution of EMG was coupled to the modern discovery of electricity in the mid-18th century. </a:t>
            </a:r>
          </a:p>
          <a:p>
            <a:pPr>
              <a:lnSpc>
                <a:spcPct val="150000"/>
              </a:lnSpc>
            </a:pPr>
            <a:r>
              <a:rPr lang="en-US" sz="2400" dirty="0" smtClean="0">
                <a:solidFill>
                  <a:schemeClr val="bg1"/>
                </a:solidFill>
              </a:rPr>
              <a:t>Significant progress had to wait until the early 20th century when equipment capable of amplifying and recording the fine bioelectric potentials were invented. </a:t>
            </a:r>
          </a:p>
          <a:p>
            <a:pPr>
              <a:lnSpc>
                <a:spcPct val="170000"/>
              </a:lnSpc>
            </a:pPr>
            <a:r>
              <a:rPr lang="en-US" sz="2400" dirty="0" smtClean="0">
                <a:solidFill>
                  <a:schemeClr val="bg1"/>
                </a:solidFill>
              </a:rPr>
              <a:t>Neurologists began to contribute not only by describing the electro physiologic findings, but also by attaching clinical and sometimes pathologic significance to them.</a:t>
            </a:r>
          </a:p>
          <a:p>
            <a:pPr>
              <a:lnSpc>
                <a:spcPct val="150000"/>
              </a:lnSpc>
            </a:pPr>
            <a:r>
              <a:rPr lang="en-US" sz="2400" dirty="0" smtClean="0">
                <a:solidFill>
                  <a:schemeClr val="bg1"/>
                </a:solidFill>
              </a:rPr>
              <a:t>Of note, </a:t>
            </a:r>
            <a:r>
              <a:rPr lang="en-US" sz="2400" b="1" dirty="0" smtClean="0">
                <a:solidFill>
                  <a:schemeClr val="bg1"/>
                </a:solidFill>
              </a:rPr>
              <a:t>Edgar Adrian </a:t>
            </a:r>
            <a:r>
              <a:rPr lang="en-US" sz="2400" dirty="0" smtClean="0">
                <a:solidFill>
                  <a:schemeClr val="bg1"/>
                </a:solidFill>
              </a:rPr>
              <a:t>was most probably the first formally trained neurologist to be involved. </a:t>
            </a:r>
          </a:p>
        </p:txBody>
      </p:sp>
      <p:sp>
        <p:nvSpPr>
          <p:cNvPr id="3" name="Title 2"/>
          <p:cNvSpPr>
            <a:spLocks noGrp="1"/>
          </p:cNvSpPr>
          <p:nvPr>
            <p:ph type="title"/>
          </p:nvPr>
        </p:nvSpPr>
        <p:spPr>
          <a:xfrm>
            <a:off x="457200" y="152400"/>
            <a:ext cx="8229600" cy="685800"/>
          </a:xfrm>
        </p:spPr>
        <p:txBody>
          <a:bodyPr>
            <a:noAutofit/>
          </a:bodyPr>
          <a:lstStyle/>
          <a:p>
            <a:r>
              <a:rPr lang="en-US" sz="4400" b="1" dirty="0" smtClean="0">
                <a:latin typeface="Times New Roman" panose="02020603050405020304" pitchFamily="18" charset="0"/>
                <a:cs typeface="Times New Roman" panose="02020603050405020304" pitchFamily="18" charset="0"/>
              </a:rPr>
              <a:t>H</a:t>
            </a:r>
            <a:r>
              <a:rPr sz="4400" b="1" smtClean="0">
                <a:latin typeface="Times New Roman" panose="02020603050405020304" pitchFamily="18" charset="0"/>
                <a:cs typeface="Times New Roman" panose="02020603050405020304" pitchFamily="18" charset="0"/>
              </a:rPr>
              <a:t>istory</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172200"/>
          </a:xfrm>
        </p:spPr>
        <p:txBody>
          <a:bodyPr>
            <a:normAutofit/>
          </a:bodyPr>
          <a:lstStyle/>
          <a:p>
            <a:pPr>
              <a:lnSpc>
                <a:spcPct val="150000"/>
              </a:lnSpc>
            </a:pPr>
            <a:r>
              <a:rPr lang="en-US" dirty="0" smtClean="0">
                <a:solidFill>
                  <a:schemeClr val="bg1"/>
                </a:solidFill>
              </a:rPr>
              <a:t>This method gives information concerning the whole motor unit but has not at present widely applied to the study of pathological motor units</a:t>
            </a:r>
            <a:r>
              <a:rPr lang="en-US" dirty="0" smtClean="0"/>
              <a:t>.</a:t>
            </a:r>
            <a:endParaRPr lang="en-US" dirty="0"/>
          </a:p>
        </p:txBody>
      </p:sp>
      <p:pic>
        <p:nvPicPr>
          <p:cNvPr id="8195" name="Picture 3"/>
          <p:cNvPicPr>
            <a:picLocks noChangeAspect="1" noChangeArrowheads="1"/>
          </p:cNvPicPr>
          <p:nvPr/>
        </p:nvPicPr>
        <p:blipFill>
          <a:blip r:embed="rId2"/>
          <a:srcRect l="16618" t="42308" r="69327" b="4945"/>
          <a:stretch>
            <a:fillRect/>
          </a:stretch>
        </p:blipFill>
        <p:spPr bwMode="auto">
          <a:xfrm>
            <a:off x="685800" y="2590800"/>
            <a:ext cx="1828800" cy="36576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2"/>
          <a:srcRect l="38287" t="44505" r="38287" b="9341"/>
          <a:stretch>
            <a:fillRect/>
          </a:stretch>
        </p:blipFill>
        <p:spPr bwMode="auto">
          <a:xfrm>
            <a:off x="3048000" y="2590800"/>
            <a:ext cx="4876800"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6096000"/>
          </a:xfrm>
        </p:spPr>
        <p:txBody>
          <a:bodyPr>
            <a:normAutofit lnSpcReduction="10000"/>
          </a:bodyPr>
          <a:lstStyle/>
          <a:p>
            <a:pPr>
              <a:lnSpc>
                <a:spcPct val="150000"/>
              </a:lnSpc>
              <a:buNone/>
            </a:pPr>
            <a:r>
              <a:rPr lang="en-US" b="1" i="1" dirty="0" smtClean="0"/>
              <a:t>Intra cellular electrode:</a:t>
            </a:r>
            <a:r>
              <a:rPr lang="en-US" i="1" dirty="0" smtClean="0"/>
              <a:t> </a:t>
            </a:r>
          </a:p>
          <a:p>
            <a:pPr>
              <a:lnSpc>
                <a:spcPct val="150000"/>
              </a:lnSpc>
            </a:pPr>
            <a:r>
              <a:rPr lang="en-US" i="1" dirty="0" smtClean="0">
                <a:solidFill>
                  <a:schemeClr val="bg1"/>
                </a:solidFill>
              </a:rPr>
              <a:t>This is an extremely fine electrode of diameter 0.5 </a:t>
            </a:r>
            <a:r>
              <a:rPr lang="en-US" i="1" dirty="0" err="1" smtClean="0">
                <a:solidFill>
                  <a:schemeClr val="bg1"/>
                </a:solidFill>
              </a:rPr>
              <a:t>μm</a:t>
            </a:r>
            <a:r>
              <a:rPr lang="en-US" i="1" dirty="0" smtClean="0">
                <a:solidFill>
                  <a:schemeClr val="bg1"/>
                </a:solidFill>
              </a:rPr>
              <a:t> and </a:t>
            </a:r>
            <a:r>
              <a:rPr lang="en-US" dirty="0" smtClean="0">
                <a:solidFill>
                  <a:schemeClr val="bg1"/>
                </a:solidFill>
              </a:rPr>
              <a:t>is used to record the potential changes inside the membrane across a cell. </a:t>
            </a:r>
          </a:p>
          <a:p>
            <a:pPr>
              <a:lnSpc>
                <a:spcPct val="150000"/>
              </a:lnSpc>
            </a:pPr>
            <a:r>
              <a:rPr lang="en-US" dirty="0" smtClean="0">
                <a:solidFill>
                  <a:schemeClr val="bg1"/>
                </a:solidFill>
              </a:rPr>
              <a:t>It is made so fine so as to penetrate deep inside a cell or intracellular matrix.</a:t>
            </a:r>
          </a:p>
          <a:p>
            <a:pPr>
              <a:lnSpc>
                <a:spcPct val="150000"/>
              </a:lnSpc>
              <a:buNone/>
            </a:pPr>
            <a:r>
              <a:rPr lang="en-US" b="1" i="1" dirty="0" smtClean="0"/>
              <a:t>Multi lead electrode: </a:t>
            </a:r>
          </a:p>
          <a:p>
            <a:pPr>
              <a:lnSpc>
                <a:spcPct val="150000"/>
              </a:lnSpc>
            </a:pPr>
            <a:r>
              <a:rPr lang="en-US" i="1" dirty="0" smtClean="0">
                <a:solidFill>
                  <a:schemeClr val="bg1"/>
                </a:solidFill>
              </a:rPr>
              <a:t>This electrode consists of a common </a:t>
            </a:r>
            <a:r>
              <a:rPr lang="en-US" dirty="0" smtClean="0">
                <a:solidFill>
                  <a:schemeClr val="bg1"/>
                </a:solidFill>
              </a:rPr>
              <a:t>steel </a:t>
            </a:r>
            <a:r>
              <a:rPr lang="en-US" dirty="0" err="1" smtClean="0">
                <a:solidFill>
                  <a:schemeClr val="bg1"/>
                </a:solidFill>
              </a:rPr>
              <a:t>cannula</a:t>
            </a:r>
            <a:r>
              <a:rPr lang="en-US" dirty="0" smtClean="0">
                <a:solidFill>
                  <a:schemeClr val="bg1"/>
                </a:solidFill>
              </a:rPr>
              <a:t> which comprises of at least three insulated electrodes at regular intervals inside it.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5638800"/>
          </a:xfrm>
        </p:spPr>
        <p:txBody>
          <a:bodyPr/>
          <a:lstStyle/>
          <a:p>
            <a:pPr>
              <a:lnSpc>
                <a:spcPct val="150000"/>
              </a:lnSpc>
            </a:pPr>
            <a:r>
              <a:rPr lang="en-US" dirty="0" smtClean="0"/>
              <a:t>Erik </a:t>
            </a:r>
            <a:r>
              <a:rPr lang="en-US" dirty="0" err="1" smtClean="0"/>
              <a:t>Stalberg</a:t>
            </a:r>
            <a:r>
              <a:rPr lang="en-US" dirty="0" smtClean="0"/>
              <a:t> study the use of single fiber EMG and macro EMG in study of </a:t>
            </a:r>
            <a:r>
              <a:rPr lang="en-US" dirty="0" err="1" smtClean="0"/>
              <a:t>reinnervation</a:t>
            </a:r>
            <a:r>
              <a:rPr lang="en-US" dirty="0" smtClean="0"/>
              <a:t> </a:t>
            </a:r>
          </a:p>
          <a:p>
            <a:pPr>
              <a:lnSpc>
                <a:spcPct val="150000"/>
              </a:lnSpc>
            </a:pPr>
            <a:r>
              <a:rPr lang="en-US" dirty="0" smtClean="0">
                <a:solidFill>
                  <a:schemeClr val="bg1"/>
                </a:solidFill>
              </a:rPr>
              <a:t>SFEMG gives information about changes in the topography of the motor unit and in function of transmission in terminal nerve, motor endplate and muscle fiber. Dynamics of </a:t>
            </a:r>
            <a:r>
              <a:rPr lang="en-US" dirty="0" err="1" smtClean="0">
                <a:solidFill>
                  <a:schemeClr val="bg1"/>
                </a:solidFill>
              </a:rPr>
              <a:t>reinnervation</a:t>
            </a:r>
            <a:r>
              <a:rPr lang="en-US" dirty="0" smtClean="0">
                <a:solidFill>
                  <a:schemeClr val="bg1"/>
                </a:solidFill>
              </a:rPr>
              <a:t> may be studied with this technique. The amount of </a:t>
            </a:r>
            <a:r>
              <a:rPr lang="en-US" dirty="0" err="1" smtClean="0">
                <a:solidFill>
                  <a:schemeClr val="bg1"/>
                </a:solidFill>
              </a:rPr>
              <a:t>reinnervation</a:t>
            </a:r>
            <a:r>
              <a:rPr lang="en-US" dirty="0" smtClean="0">
                <a:solidFill>
                  <a:schemeClr val="bg1"/>
                </a:solidFill>
              </a:rPr>
              <a:t> is obtained from macro EMG studies.</a:t>
            </a:r>
          </a:p>
          <a:p>
            <a:pPr>
              <a:lnSpc>
                <a:spcPct val="150000"/>
              </a:lnSpc>
            </a:pPr>
            <a:r>
              <a:rPr lang="en-US" dirty="0" smtClean="0">
                <a:solidFill>
                  <a:schemeClr val="bg1"/>
                </a:solidFill>
              </a:rPr>
              <a:t>Year- 1990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6248400"/>
          </a:xfrm>
        </p:spPr>
        <p:txBody>
          <a:bodyPr>
            <a:normAutofit fontScale="85000" lnSpcReduction="20000"/>
          </a:bodyPr>
          <a:lstStyle/>
          <a:p>
            <a:pPr>
              <a:lnSpc>
                <a:spcPct val="170000"/>
              </a:lnSpc>
            </a:pPr>
            <a:r>
              <a:rPr lang="en-US" dirty="0" smtClean="0"/>
              <a:t>Karin </a:t>
            </a:r>
            <a:r>
              <a:rPr lang="en-US" dirty="0" err="1" smtClean="0"/>
              <a:t>Roeleveld</a:t>
            </a:r>
            <a:r>
              <a:rPr lang="en-US" dirty="0" smtClean="0"/>
              <a:t> study about motor unit size estimation for confrontation of surface EMG with macro EMG </a:t>
            </a:r>
          </a:p>
          <a:p>
            <a:pPr>
              <a:lnSpc>
                <a:spcPct val="160000"/>
              </a:lnSpc>
            </a:pPr>
            <a:r>
              <a:rPr lang="en-US" dirty="0" smtClean="0">
                <a:solidFill>
                  <a:schemeClr val="bg1"/>
                </a:solidFill>
              </a:rPr>
              <a:t>Fifty-eight channel SEMG was recorded simultaneously with Macro EMG.</a:t>
            </a:r>
          </a:p>
          <a:p>
            <a:pPr>
              <a:lnSpc>
                <a:spcPct val="160000"/>
              </a:lnSpc>
            </a:pPr>
            <a:r>
              <a:rPr lang="en-US" dirty="0" smtClean="0">
                <a:solidFill>
                  <a:schemeClr val="bg1"/>
                </a:solidFill>
              </a:rPr>
              <a:t> All recordings were made from the biceps </a:t>
            </a:r>
            <a:r>
              <a:rPr lang="en-US" dirty="0" err="1" smtClean="0">
                <a:solidFill>
                  <a:schemeClr val="bg1"/>
                </a:solidFill>
              </a:rPr>
              <a:t>brachii</a:t>
            </a:r>
            <a:r>
              <a:rPr lang="en-US" dirty="0" smtClean="0">
                <a:solidFill>
                  <a:schemeClr val="bg1"/>
                </a:solidFill>
              </a:rPr>
              <a:t> of healthy subjects during voluntary contraction at low force. High positive correlations were found between all Macro and Surface motor unit potential (MUP) parameters. The MUPs recorded with SEMG were dependent on the distance between the MU and the skin surface..</a:t>
            </a:r>
          </a:p>
          <a:p>
            <a:pPr>
              <a:lnSpc>
                <a:spcPct val="160000"/>
              </a:lnSpc>
            </a:pPr>
            <a:r>
              <a:rPr lang="en-US" dirty="0" smtClean="0">
                <a:solidFill>
                  <a:schemeClr val="bg1"/>
                </a:solidFill>
              </a:rPr>
              <a:t> MUPs recorded with this type of SEMG provide useful information about the MU size.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229600" cy="5486400"/>
          </a:xfrm>
        </p:spPr>
        <p:txBody>
          <a:bodyPr/>
          <a:lstStyle/>
          <a:p>
            <a:pPr>
              <a:buNone/>
            </a:pPr>
            <a:r>
              <a:rPr lang="en-US" dirty="0" smtClean="0"/>
              <a:t>STEP BY STEP</a:t>
            </a:r>
          </a:p>
          <a:p>
            <a:endParaRPr lang="en-US" dirty="0" smtClean="0"/>
          </a:p>
          <a:p>
            <a:r>
              <a:rPr lang="en-US" dirty="0" smtClean="0">
                <a:solidFill>
                  <a:schemeClr val="bg1"/>
                </a:solidFill>
              </a:rPr>
              <a:t>Select the muscle </a:t>
            </a:r>
          </a:p>
          <a:p>
            <a:r>
              <a:rPr lang="en-US" dirty="0" smtClean="0">
                <a:solidFill>
                  <a:schemeClr val="bg1"/>
                </a:solidFill>
              </a:rPr>
              <a:t>Locate insertion point by asking the pts to contract and relax </a:t>
            </a:r>
          </a:p>
          <a:p>
            <a:r>
              <a:rPr lang="en-US" dirty="0" smtClean="0">
                <a:solidFill>
                  <a:schemeClr val="bg1"/>
                </a:solidFill>
              </a:rPr>
              <a:t>Insert needle </a:t>
            </a:r>
          </a:p>
          <a:p>
            <a:r>
              <a:rPr lang="en-US" dirty="0" smtClean="0">
                <a:solidFill>
                  <a:schemeClr val="bg1"/>
                </a:solidFill>
              </a:rPr>
              <a:t>stable electrode contact </a:t>
            </a:r>
          </a:p>
          <a:p>
            <a:r>
              <a:rPr lang="en-US" dirty="0" smtClean="0">
                <a:solidFill>
                  <a:schemeClr val="bg1"/>
                </a:solidFill>
              </a:rPr>
              <a:t>low skin impedance </a:t>
            </a:r>
          </a:p>
          <a:p>
            <a:r>
              <a:rPr lang="en-US" dirty="0" smtClean="0">
                <a:solidFill>
                  <a:schemeClr val="bg1"/>
                </a:solidFill>
              </a:rPr>
              <a:t>Muscle activity recorded</a:t>
            </a:r>
          </a:p>
          <a:p>
            <a:r>
              <a:rPr lang="en-US" dirty="0" smtClean="0">
                <a:solidFill>
                  <a:schemeClr val="bg1"/>
                </a:solidFill>
              </a:rPr>
              <a:t>Display on screen</a:t>
            </a:r>
          </a:p>
          <a:p>
            <a:r>
              <a:rPr lang="en-US" dirty="0" smtClean="0">
                <a:solidFill>
                  <a:schemeClr val="bg1"/>
                </a:solidFill>
              </a:rPr>
              <a:t>Analysis</a:t>
            </a:r>
          </a:p>
          <a:p>
            <a:pPr>
              <a:buNone/>
            </a:pPr>
            <a:endParaRPr lang="en-US"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5562600"/>
          </a:xfrm>
        </p:spPr>
        <p:txBody>
          <a:bodyPr/>
          <a:lstStyle/>
          <a:p>
            <a:pPr>
              <a:lnSpc>
                <a:spcPct val="160000"/>
              </a:lnSpc>
            </a:pPr>
            <a:r>
              <a:rPr lang="en-US" dirty="0" smtClean="0"/>
              <a:t>It is done in four steps-</a:t>
            </a:r>
          </a:p>
          <a:p>
            <a:pPr>
              <a:lnSpc>
                <a:spcPct val="160000"/>
              </a:lnSpc>
              <a:buClr>
                <a:schemeClr val="tx1"/>
              </a:buClr>
              <a:buNone/>
            </a:pPr>
            <a:r>
              <a:rPr lang="en-US" altLang="en-US" dirty="0" smtClean="0"/>
              <a:t>   -</a:t>
            </a:r>
            <a:r>
              <a:rPr lang="en-US" altLang="en-US" dirty="0" err="1" smtClean="0">
                <a:solidFill>
                  <a:schemeClr val="bg1">
                    <a:lumMod val="95000"/>
                    <a:lumOff val="5000"/>
                  </a:schemeClr>
                </a:solidFill>
              </a:rPr>
              <a:t>Insertional</a:t>
            </a:r>
            <a:r>
              <a:rPr lang="en-US" altLang="en-US" dirty="0" smtClean="0">
                <a:solidFill>
                  <a:schemeClr val="bg1">
                    <a:lumMod val="95000"/>
                    <a:lumOff val="5000"/>
                  </a:schemeClr>
                </a:solidFill>
              </a:rPr>
              <a:t> Activity                     -Spontaneous Activity</a:t>
            </a:r>
          </a:p>
          <a:p>
            <a:pPr>
              <a:lnSpc>
                <a:spcPct val="160000"/>
              </a:lnSpc>
              <a:buClr>
                <a:schemeClr val="tx1"/>
              </a:buClr>
              <a:buNone/>
            </a:pPr>
            <a:r>
              <a:rPr lang="en-US" altLang="en-US" dirty="0" smtClean="0">
                <a:solidFill>
                  <a:schemeClr val="bg1">
                    <a:lumMod val="95000"/>
                    <a:lumOff val="5000"/>
                  </a:schemeClr>
                </a:solidFill>
              </a:rPr>
              <a:t>  -Motor Unit Potential                   -Interference Pattern</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382000" cy="6400800"/>
          </a:xfrm>
        </p:spPr>
        <p:txBody>
          <a:bodyPr>
            <a:normAutofit/>
          </a:bodyPr>
          <a:lstStyle/>
          <a:p>
            <a:pPr marL="0" indent="0">
              <a:buNone/>
            </a:pPr>
            <a:r>
              <a:rPr lang="en-US" sz="3800" b="1" dirty="0" smtClean="0"/>
              <a:t>1] Injury potential/ </a:t>
            </a:r>
            <a:r>
              <a:rPr lang="en-US" sz="3800" b="1" dirty="0" err="1" smtClean="0"/>
              <a:t>insertional</a:t>
            </a:r>
            <a:r>
              <a:rPr lang="en-US" sz="3800" b="1" dirty="0" smtClean="0"/>
              <a:t> activity – </a:t>
            </a:r>
          </a:p>
          <a:p>
            <a:pPr marL="0" indent="0">
              <a:lnSpc>
                <a:spcPct val="150000"/>
              </a:lnSpc>
            </a:pPr>
            <a:r>
              <a:rPr lang="en-US" dirty="0" smtClean="0">
                <a:solidFill>
                  <a:schemeClr val="bg1">
                    <a:lumMod val="95000"/>
                    <a:lumOff val="5000"/>
                  </a:schemeClr>
                </a:solidFill>
              </a:rPr>
              <a:t>This activity is also called </a:t>
            </a:r>
            <a:r>
              <a:rPr lang="en-US" u="sng" dirty="0" smtClean="0">
                <a:solidFill>
                  <a:schemeClr val="bg1">
                    <a:lumMod val="95000"/>
                    <a:lumOff val="5000"/>
                  </a:schemeClr>
                </a:solidFill>
              </a:rPr>
              <a:t>injury potential</a:t>
            </a:r>
            <a:r>
              <a:rPr lang="en-US" dirty="0" smtClean="0">
                <a:solidFill>
                  <a:schemeClr val="bg1">
                    <a:lumMod val="95000"/>
                    <a:lumOff val="5000"/>
                  </a:schemeClr>
                </a:solidFill>
              </a:rPr>
              <a:t>, because it represents discharge from injured muscle fibers ,muscle normally is quiet at rest, except for the potentials seen at end plate zones.</a:t>
            </a:r>
          </a:p>
          <a:p>
            <a:pPr marL="0" indent="0">
              <a:lnSpc>
                <a:spcPct val="150000"/>
              </a:lnSpc>
            </a:pPr>
            <a:r>
              <a:rPr lang="en-US" dirty="0" smtClean="0">
                <a:solidFill>
                  <a:schemeClr val="bg1">
                    <a:lumMod val="95000"/>
                    <a:lumOff val="5000"/>
                  </a:schemeClr>
                </a:solidFill>
              </a:rPr>
              <a:t>When the needle is quickly moved through muscle, there is brief burst of muscle fiber potentials typically no longer than 300ms after then needle has stopped moving i.e. </a:t>
            </a:r>
            <a:r>
              <a:rPr lang="en-US" dirty="0" err="1" smtClean="0">
                <a:solidFill>
                  <a:schemeClr val="bg1">
                    <a:lumMod val="95000"/>
                    <a:lumOff val="5000"/>
                  </a:schemeClr>
                </a:solidFill>
              </a:rPr>
              <a:t>insertional</a:t>
            </a:r>
            <a:r>
              <a:rPr lang="en-US" dirty="0" smtClean="0">
                <a:solidFill>
                  <a:schemeClr val="bg1">
                    <a:lumMod val="95000"/>
                    <a:lumOff val="5000"/>
                  </a:schemeClr>
                </a:solidFill>
              </a:rPr>
              <a:t> activity.</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file"/>
          </p:cNvPr>
          <p:cNvPicPr>
            <a:picLocks noChangeAspect="1" noChangeArrowheads="1"/>
          </p:cNvPicPr>
          <p:nvPr/>
        </p:nvPicPr>
        <p:blipFill>
          <a:blip r:embed="rId3"/>
          <a:srcRect l="58565" t="30769" r="8638" b="35165"/>
          <a:stretch>
            <a:fillRect/>
          </a:stretch>
        </p:blipFill>
        <p:spPr bwMode="auto">
          <a:xfrm>
            <a:off x="1752600" y="609600"/>
            <a:ext cx="5943600" cy="320040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3" name="Rectangle 2"/>
          <p:cNvSpPr/>
          <p:nvPr/>
        </p:nvSpPr>
        <p:spPr>
          <a:xfrm>
            <a:off x="838200" y="4191000"/>
            <a:ext cx="7620000" cy="1828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hlinkClick r:id="rId2" action="ppaction://hlinkfile"/>
              </a:rPr>
              <a:t>EMG Normal </a:t>
            </a:r>
            <a:r>
              <a:rPr lang="en-US" dirty="0" err="1" smtClean="0">
                <a:hlinkClick r:id="rId2" action="ppaction://hlinkfile"/>
              </a:rPr>
              <a:t>Insertional</a:t>
            </a:r>
            <a:r>
              <a:rPr lang="en-US" dirty="0" smtClean="0">
                <a:hlinkClick r:id="rId2" action="ppaction://hlinkfile"/>
              </a:rPr>
              <a:t> Activity.mp4</a:t>
            </a:r>
            <a:endParaRPr lang="en-US" dirty="0" smtClean="0"/>
          </a:p>
          <a:p>
            <a:pPr algn="ctr"/>
            <a:r>
              <a:rPr lang="en-US" dirty="0" smtClean="0">
                <a:hlinkClick r:id="rId4" action="ppaction://hlinkfile"/>
              </a:rPr>
              <a:t>absent </a:t>
            </a:r>
            <a:r>
              <a:rPr lang="en-US" dirty="0" err="1" smtClean="0">
                <a:hlinkClick r:id="rId4" action="ppaction://hlinkfile"/>
              </a:rPr>
              <a:t>insertional</a:t>
            </a:r>
            <a:r>
              <a:rPr lang="en-US" dirty="0" smtClean="0">
                <a:hlinkClick r:id="rId4" action="ppaction://hlinkfile"/>
              </a:rPr>
              <a:t> activity.mp4</a:t>
            </a:r>
            <a:endParaRPr lang="en-US" dirty="0" smtClean="0"/>
          </a:p>
          <a:p>
            <a:pPr algn="ctr"/>
            <a:r>
              <a:rPr lang="en-US" dirty="0" smtClean="0">
                <a:hlinkClick r:id="rId5" action="ppaction://hlinkfile"/>
              </a:rPr>
              <a:t>increased </a:t>
            </a:r>
            <a:r>
              <a:rPr lang="en-US" dirty="0" err="1" smtClean="0">
                <a:hlinkClick r:id="rId5" action="ppaction://hlinkfile"/>
              </a:rPr>
              <a:t>insertional</a:t>
            </a:r>
            <a:r>
              <a:rPr lang="en-US" dirty="0" smtClean="0">
                <a:hlinkClick r:id="rId5" action="ppaction://hlinkfile"/>
              </a:rPr>
              <a:t> activity.mp4</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382000" cy="6400800"/>
          </a:xfrm>
        </p:spPr>
        <p:txBody>
          <a:bodyPr>
            <a:normAutofit/>
          </a:bodyPr>
          <a:lstStyle/>
          <a:p>
            <a:pPr marL="0" indent="0">
              <a:lnSpc>
                <a:spcPct val="150000"/>
              </a:lnSpc>
            </a:pPr>
            <a:r>
              <a:rPr lang="en-US" dirty="0" smtClean="0">
                <a:solidFill>
                  <a:schemeClr val="bg1">
                    <a:lumMod val="95000"/>
                    <a:lumOff val="5000"/>
                  </a:schemeClr>
                </a:solidFill>
              </a:rPr>
              <a:t>Increased </a:t>
            </a:r>
            <a:r>
              <a:rPr lang="en-US" dirty="0" err="1" smtClean="0">
                <a:solidFill>
                  <a:schemeClr val="bg1">
                    <a:lumMod val="95000"/>
                    <a:lumOff val="5000"/>
                  </a:schemeClr>
                </a:solidFill>
              </a:rPr>
              <a:t>insertional</a:t>
            </a:r>
            <a:r>
              <a:rPr lang="en-US" dirty="0" smtClean="0">
                <a:solidFill>
                  <a:schemeClr val="bg1">
                    <a:lumMod val="95000"/>
                    <a:lumOff val="5000"/>
                  </a:schemeClr>
                </a:solidFill>
              </a:rPr>
              <a:t> activity is defined as any activity other than end plate potentials that lasts longer than 300ms after brief needle movement it may seen in neuropathic or </a:t>
            </a:r>
            <a:r>
              <a:rPr lang="en-US" dirty="0" err="1" smtClean="0">
                <a:solidFill>
                  <a:schemeClr val="bg1">
                    <a:lumMod val="95000"/>
                    <a:lumOff val="5000"/>
                  </a:schemeClr>
                </a:solidFill>
              </a:rPr>
              <a:t>myopathic</a:t>
            </a:r>
            <a:r>
              <a:rPr lang="en-US" dirty="0" smtClean="0">
                <a:solidFill>
                  <a:schemeClr val="bg1">
                    <a:lumMod val="95000"/>
                    <a:lumOff val="5000"/>
                  </a:schemeClr>
                </a:solidFill>
              </a:rPr>
              <a:t> lesion.</a:t>
            </a:r>
          </a:p>
          <a:p>
            <a:pPr marL="0" indent="0">
              <a:lnSpc>
                <a:spcPct val="150000"/>
              </a:lnSpc>
            </a:pPr>
            <a:r>
              <a:rPr lang="en-US" dirty="0" smtClean="0">
                <a:solidFill>
                  <a:schemeClr val="bg1">
                    <a:lumMod val="95000"/>
                    <a:lumOff val="5000"/>
                  </a:schemeClr>
                </a:solidFill>
              </a:rPr>
              <a:t>Where muscle has been replaced by fat and fibrous connective tissue </a:t>
            </a:r>
            <a:r>
              <a:rPr lang="en-US" dirty="0" err="1" smtClean="0">
                <a:solidFill>
                  <a:schemeClr val="bg1">
                    <a:lumMod val="95000"/>
                    <a:lumOff val="5000"/>
                  </a:schemeClr>
                </a:solidFill>
              </a:rPr>
              <a:t>insertional</a:t>
            </a:r>
            <a:r>
              <a:rPr lang="en-US" dirty="0" smtClean="0">
                <a:solidFill>
                  <a:schemeClr val="bg1">
                    <a:lumMod val="95000"/>
                    <a:lumOff val="5000"/>
                  </a:schemeClr>
                </a:solidFill>
              </a:rPr>
              <a:t> activity may actually be reduced.</a:t>
            </a:r>
          </a:p>
          <a:p>
            <a:pPr marL="0" indent="0">
              <a:lnSpc>
                <a:spcPct val="150000"/>
              </a:lnSpc>
            </a:pPr>
            <a:r>
              <a:rPr lang="en-US" dirty="0" smtClean="0">
                <a:solidFill>
                  <a:schemeClr val="bg1">
                    <a:lumMod val="95000"/>
                    <a:lumOff val="5000"/>
                  </a:schemeClr>
                </a:solidFill>
              </a:rPr>
              <a:t>The presence of </a:t>
            </a:r>
            <a:r>
              <a:rPr lang="en-US" dirty="0" err="1" smtClean="0">
                <a:solidFill>
                  <a:schemeClr val="bg1">
                    <a:lumMod val="95000"/>
                    <a:lumOff val="5000"/>
                  </a:schemeClr>
                </a:solidFill>
              </a:rPr>
              <a:t>insertional</a:t>
            </a:r>
            <a:r>
              <a:rPr lang="en-US" dirty="0" smtClean="0">
                <a:solidFill>
                  <a:schemeClr val="bg1">
                    <a:lumMod val="95000"/>
                    <a:lumOff val="5000"/>
                  </a:schemeClr>
                </a:solidFill>
              </a:rPr>
              <a:t> activity is important to the </a:t>
            </a:r>
            <a:r>
              <a:rPr lang="en-US" dirty="0" err="1" smtClean="0">
                <a:solidFill>
                  <a:schemeClr val="bg1">
                    <a:lumMod val="95000"/>
                    <a:lumOff val="5000"/>
                  </a:schemeClr>
                </a:solidFill>
              </a:rPr>
              <a:t>electromyographer</a:t>
            </a:r>
            <a:r>
              <a:rPr lang="en-US" dirty="0" smtClean="0">
                <a:solidFill>
                  <a:schemeClr val="bg1">
                    <a:lumMod val="95000"/>
                    <a:lumOff val="5000"/>
                  </a:schemeClr>
                </a:solidFill>
              </a:rPr>
              <a:t> to confirm that needle is in muscle rather than fat or subcutaneous tissue.</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59151" t="13186" r="10981" b="57143"/>
          <a:stretch>
            <a:fillRect/>
          </a:stretch>
        </p:blipFill>
        <p:spPr bwMode="auto">
          <a:xfrm>
            <a:off x="1828800" y="381000"/>
            <a:ext cx="5562600" cy="294490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52929" t="12637" r="4905" b="46703"/>
          <a:stretch>
            <a:fillRect/>
          </a:stretch>
        </p:blipFill>
        <p:spPr bwMode="auto">
          <a:xfrm>
            <a:off x="1828800" y="3581400"/>
            <a:ext cx="5486400"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9370" t="25275" r="22108" b="25275"/>
          <a:stretch>
            <a:fillRect/>
          </a:stretch>
        </p:blipFill>
        <p:spPr bwMode="auto">
          <a:xfrm>
            <a:off x="152400" y="228600"/>
            <a:ext cx="88392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686800" cy="6400800"/>
          </a:xfrm>
        </p:spPr>
        <p:txBody>
          <a:bodyPr>
            <a:normAutofit fontScale="92500" lnSpcReduction="10000"/>
          </a:bodyPr>
          <a:lstStyle/>
          <a:p>
            <a:pPr marL="0" indent="0">
              <a:buNone/>
            </a:pPr>
            <a:r>
              <a:rPr lang="en-US" b="1" dirty="0" smtClean="0">
                <a:latin typeface="Calibri Light" panose="020F0302020204030204"/>
              </a:rPr>
              <a:t>2]Spontaneous activity </a:t>
            </a:r>
          </a:p>
          <a:p>
            <a:pPr marL="0" indent="0">
              <a:lnSpc>
                <a:spcPct val="160000"/>
              </a:lnSpc>
            </a:pPr>
            <a:r>
              <a:rPr lang="en-US" dirty="0" smtClean="0">
                <a:solidFill>
                  <a:schemeClr val="bg1"/>
                </a:solidFill>
              </a:rPr>
              <a:t>Muscle is normally electrically silent outside of the end plate zone.</a:t>
            </a:r>
          </a:p>
          <a:p>
            <a:pPr marL="0" indent="0">
              <a:lnSpc>
                <a:spcPct val="160000"/>
              </a:lnSpc>
            </a:pPr>
            <a:r>
              <a:rPr lang="en-US" dirty="0" smtClean="0">
                <a:solidFill>
                  <a:schemeClr val="bg1"/>
                </a:solidFill>
              </a:rPr>
              <a:t>Any persistent spontaneous activity out of the end plate zone, usually defined as lasting longer than 3 sec is abnormal.</a:t>
            </a:r>
          </a:p>
          <a:p>
            <a:pPr marL="0" indent="0">
              <a:lnSpc>
                <a:spcPct val="160000"/>
              </a:lnSpc>
            </a:pPr>
            <a:r>
              <a:rPr lang="en-US" dirty="0" smtClean="0">
                <a:solidFill>
                  <a:schemeClr val="bg1"/>
                </a:solidFill>
              </a:rPr>
              <a:t>Spontaneous activity may be ongoing when the needle is placed in the muscle or may be triggered by needle movement, voluntary muscle contraction, muscle percussion or electrical </a:t>
            </a:r>
            <a:r>
              <a:rPr lang="en-US" dirty="0" err="1" smtClean="0">
                <a:solidFill>
                  <a:schemeClr val="bg1"/>
                </a:solidFill>
              </a:rPr>
              <a:t>stimulation.</a:t>
            </a:r>
            <a:r>
              <a:rPr lang="en-US" dirty="0" err="1" smtClean="0">
                <a:solidFill>
                  <a:schemeClr val="bg1"/>
                </a:solidFill>
                <a:hlinkClick r:id="rId2" action="ppaction://hlinkfile"/>
              </a:rPr>
              <a:t>Normal</a:t>
            </a:r>
            <a:r>
              <a:rPr lang="en-US" dirty="0" smtClean="0">
                <a:solidFill>
                  <a:schemeClr val="bg1"/>
                </a:solidFill>
                <a:hlinkClick r:id="rId2" action="ppaction://hlinkfile"/>
              </a:rPr>
              <a:t> EMG biceps.mp4</a:t>
            </a:r>
            <a:endParaRPr lang="en-US" dirty="0" smtClean="0">
              <a:solidFill>
                <a:schemeClr val="bg1"/>
              </a:solidFill>
            </a:endParaRPr>
          </a:p>
          <a:p>
            <a:pPr marL="0" indent="0">
              <a:lnSpc>
                <a:spcPct val="160000"/>
              </a:lnSpc>
            </a:pPr>
            <a:r>
              <a:rPr lang="en-US" dirty="0" smtClean="0">
                <a:solidFill>
                  <a:schemeClr val="bg1"/>
                </a:solidFill>
              </a:rPr>
              <a:t>All spontaneous activity is abnormal , exception of potentials that occur in the muscle endplate zone(i.e. NMJ)</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686800" cy="6400800"/>
          </a:xfrm>
        </p:spPr>
        <p:txBody>
          <a:bodyPr>
            <a:normAutofit/>
          </a:bodyPr>
          <a:lstStyle/>
          <a:p>
            <a:pPr marL="0" indent="0">
              <a:lnSpc>
                <a:spcPct val="160000"/>
              </a:lnSpc>
            </a:pPr>
            <a:r>
              <a:rPr lang="en-US" dirty="0" smtClean="0">
                <a:solidFill>
                  <a:schemeClr val="bg1"/>
                </a:solidFill>
              </a:rPr>
              <a:t>Two types of spontaneous activity occur at end plate zone </a:t>
            </a:r>
          </a:p>
          <a:p>
            <a:pPr marL="0" indent="0">
              <a:lnSpc>
                <a:spcPct val="160000"/>
              </a:lnSpc>
              <a:buNone/>
            </a:pPr>
            <a:r>
              <a:rPr lang="en-US" dirty="0" smtClean="0">
                <a:solidFill>
                  <a:schemeClr val="bg1"/>
                </a:solidFill>
              </a:rPr>
              <a:t>End plate noise                                  Endplate spike</a:t>
            </a:r>
          </a:p>
          <a:p>
            <a:endParaRPr lang="en-US" dirty="0"/>
          </a:p>
        </p:txBody>
      </p:sp>
      <p:pic>
        <p:nvPicPr>
          <p:cNvPr id="3" name="Content Placeholder 4"/>
          <p:cNvPicPr>
            <a:picLocks noChangeAspect="1"/>
          </p:cNvPicPr>
          <p:nvPr/>
        </p:nvPicPr>
        <p:blipFill>
          <a:blip r:embed="rId2" cstate="print"/>
          <a:srcRect l="2500" t="10000" b="8889"/>
          <a:stretch>
            <a:fillRect/>
          </a:stretch>
        </p:blipFill>
        <p:spPr>
          <a:xfrm>
            <a:off x="381000" y="1676400"/>
            <a:ext cx="8534400" cy="51816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2840" t="43956" r="38507" b="10989"/>
          <a:stretch>
            <a:fillRect/>
          </a:stretch>
        </p:blipFill>
        <p:spPr bwMode="auto">
          <a:xfrm>
            <a:off x="1524000" y="1752600"/>
            <a:ext cx="6010507"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0"/>
            <a:ext cx="8458200" cy="6858000"/>
          </a:xfrm>
        </p:spPr>
        <p:txBody>
          <a:bodyPr>
            <a:normAutofit lnSpcReduction="10000"/>
          </a:bodyPr>
          <a:lstStyle/>
          <a:p>
            <a:pPr marL="0" indent="0">
              <a:lnSpc>
                <a:spcPct val="150000"/>
              </a:lnSpc>
              <a:buNone/>
            </a:pPr>
            <a:r>
              <a:rPr lang="en-US" b="1" dirty="0" smtClean="0"/>
              <a:t>3] Motor unit potential or potential at minimal activity-</a:t>
            </a:r>
          </a:p>
          <a:p>
            <a:pPr marL="0" indent="0">
              <a:lnSpc>
                <a:spcPct val="150000"/>
              </a:lnSpc>
              <a:buNone/>
            </a:pPr>
            <a:r>
              <a:rPr lang="en-US" dirty="0" smtClean="0">
                <a:solidFill>
                  <a:schemeClr val="bg1"/>
                </a:solidFill>
              </a:rPr>
              <a:t>Muscle potentials evoked by isolated discharges of motor neurons recorded with mild voluntary contraction of muscle. This is motor unit potential or potential at minimal activity.</a:t>
            </a:r>
          </a:p>
          <a:p>
            <a:pPr marL="0" indent="0">
              <a:lnSpc>
                <a:spcPct val="150000"/>
              </a:lnSpc>
              <a:buNone/>
            </a:pPr>
            <a:endParaRPr lang="en-US" dirty="0" smtClean="0"/>
          </a:p>
          <a:p>
            <a:pPr marL="0" indent="0">
              <a:lnSpc>
                <a:spcPct val="150000"/>
              </a:lnSpc>
              <a:buNone/>
            </a:pPr>
            <a:r>
              <a:rPr lang="en-US" b="1" dirty="0" smtClean="0"/>
              <a:t>4] Potential at maximal activity-</a:t>
            </a:r>
          </a:p>
          <a:p>
            <a:pPr marL="0" indent="0">
              <a:lnSpc>
                <a:spcPct val="150000"/>
              </a:lnSpc>
              <a:buNone/>
            </a:pPr>
            <a:r>
              <a:rPr lang="en-US" dirty="0" smtClean="0">
                <a:solidFill>
                  <a:schemeClr val="bg1"/>
                </a:solidFill>
              </a:rPr>
              <a:t>Changes in electrical potential is assessed as the muscle contraction gradually increases and reaches a maximum at maximal effect ( recruitment and interference pattern)</a:t>
            </a:r>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715000"/>
          </a:xfrm>
        </p:spPr>
        <p:txBody>
          <a:bodyPr>
            <a:normAutofit lnSpcReduction="10000"/>
          </a:bodyPr>
          <a:lstStyle/>
          <a:p>
            <a:pPr>
              <a:lnSpc>
                <a:spcPct val="150000"/>
              </a:lnSpc>
              <a:buNone/>
            </a:pPr>
            <a:r>
              <a:rPr lang="en-US" dirty="0" smtClean="0"/>
              <a:t>• </a:t>
            </a:r>
            <a:r>
              <a:rPr lang="en-US" dirty="0" smtClean="0">
                <a:solidFill>
                  <a:schemeClr val="bg1"/>
                </a:solidFill>
              </a:rPr>
              <a:t>Wet gel electrodes have the best skin impedance values</a:t>
            </a:r>
          </a:p>
          <a:p>
            <a:pPr>
              <a:lnSpc>
                <a:spcPct val="150000"/>
              </a:lnSpc>
              <a:buNone/>
            </a:pPr>
            <a:r>
              <a:rPr lang="en-US" dirty="0" smtClean="0">
                <a:solidFill>
                  <a:schemeClr val="bg1"/>
                </a:solidFill>
              </a:rPr>
              <a:t>• Use small electrodes to increase the selectivity of your measures (avoid cross-talk)</a:t>
            </a:r>
          </a:p>
          <a:p>
            <a:pPr>
              <a:lnSpc>
                <a:spcPct val="150000"/>
              </a:lnSpc>
              <a:buNone/>
            </a:pPr>
            <a:r>
              <a:rPr lang="en-US" dirty="0" smtClean="0">
                <a:solidFill>
                  <a:schemeClr val="bg1"/>
                </a:solidFill>
              </a:rPr>
              <a:t>• The smaller the electrode (active detection area) the higher the impedance values</a:t>
            </a:r>
          </a:p>
          <a:p>
            <a:pPr>
              <a:lnSpc>
                <a:spcPct val="150000"/>
              </a:lnSpc>
              <a:buNone/>
            </a:pPr>
            <a:r>
              <a:rPr lang="en-US" dirty="0" smtClean="0">
                <a:solidFill>
                  <a:schemeClr val="bg1"/>
                </a:solidFill>
              </a:rPr>
              <a:t>• Select the closest possible inter-electrode distance to increase selectivity</a:t>
            </a:r>
          </a:p>
          <a:p>
            <a:pPr>
              <a:lnSpc>
                <a:spcPct val="150000"/>
              </a:lnSpc>
              <a:buNone/>
            </a:pPr>
            <a:r>
              <a:rPr lang="en-US" dirty="0" smtClean="0">
                <a:solidFill>
                  <a:schemeClr val="bg1"/>
                </a:solidFill>
              </a:rPr>
              <a:t>• The general recommendation for the inter-electrode distance is 2 cm (center point to center point)</a:t>
            </a:r>
          </a:p>
        </p:txBody>
      </p:sp>
      <p:sp>
        <p:nvSpPr>
          <p:cNvPr id="3" name="Title 2"/>
          <p:cNvSpPr>
            <a:spLocks noGrp="1"/>
          </p:cNvSpPr>
          <p:nvPr>
            <p:ph type="title"/>
          </p:nvPr>
        </p:nvSpPr>
        <p:spPr>
          <a:xfrm>
            <a:off x="457200" y="0"/>
            <a:ext cx="8229600" cy="762000"/>
          </a:xfrm>
        </p:spPr>
        <p:txBody>
          <a:bodyPr>
            <a:normAutofit/>
          </a:bodyPr>
          <a:lstStyle/>
          <a:p>
            <a:r>
              <a:rPr lang="en-US" dirty="0" smtClean="0"/>
              <a:t>G</a:t>
            </a:r>
            <a:r>
              <a:rPr smtClean="0"/>
              <a:t>uidelines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715000"/>
          </a:xfrm>
        </p:spPr>
        <p:txBody>
          <a:bodyPr>
            <a:normAutofit/>
          </a:bodyPr>
          <a:lstStyle/>
          <a:p>
            <a:pPr>
              <a:buNone/>
            </a:pPr>
            <a:r>
              <a:rPr lang="en-US" dirty="0" smtClean="0">
                <a:solidFill>
                  <a:schemeClr val="bg1"/>
                </a:solidFill>
              </a:rPr>
              <a:t>• Apply electrodes in parallel to the muscle fiber direction</a:t>
            </a:r>
          </a:p>
          <a:p>
            <a:pPr>
              <a:buNone/>
            </a:pPr>
            <a:r>
              <a:rPr lang="en-US" dirty="0" smtClean="0">
                <a:solidFill>
                  <a:schemeClr val="bg1"/>
                </a:solidFill>
              </a:rPr>
              <a:t>• Use the most dominant middle portion of the muscle belly for best selectivity</a:t>
            </a:r>
          </a:p>
          <a:p>
            <a:pPr>
              <a:buNone/>
            </a:pPr>
            <a:r>
              <a:rPr lang="en-US" dirty="0" smtClean="0">
                <a:solidFill>
                  <a:schemeClr val="bg1"/>
                </a:solidFill>
              </a:rPr>
              <a:t>• Avoid the region of motor points if possible (see next page)</a:t>
            </a:r>
          </a:p>
          <a:p>
            <a:pPr>
              <a:buNone/>
            </a:pPr>
            <a:r>
              <a:rPr lang="en-US" dirty="0" smtClean="0">
                <a:solidFill>
                  <a:schemeClr val="bg1"/>
                </a:solidFill>
              </a:rPr>
              <a:t>• Take care that the electrode site remains on the active muscle mass during muscle shortening</a:t>
            </a:r>
          </a:p>
          <a:p>
            <a:pPr>
              <a:buNone/>
            </a:pPr>
            <a:r>
              <a:rPr lang="en-US" dirty="0" smtClean="0">
                <a:solidFill>
                  <a:schemeClr val="bg1"/>
                </a:solidFill>
              </a:rPr>
              <a:t>• Use a map system with measured distances between the electrode site and dominant anatomical landmarks</a:t>
            </a:r>
          </a:p>
          <a:p>
            <a:pPr>
              <a:buNone/>
            </a:pPr>
            <a:r>
              <a:rPr lang="en-US" dirty="0" smtClean="0">
                <a:solidFill>
                  <a:schemeClr val="bg1"/>
                </a:solidFill>
              </a:rPr>
              <a:t>• Use electrodes with de-centralized snap/cable connection if you expect increased pressure on electrodes (e.g. sitting on electrodes)</a:t>
            </a:r>
            <a:endParaRPr lang="en-US" dirty="0">
              <a:solidFill>
                <a:schemeClr val="bg1"/>
              </a:solidFill>
            </a:endParaRPr>
          </a:p>
        </p:txBody>
      </p:sp>
      <p:sp>
        <p:nvSpPr>
          <p:cNvPr id="3" name="Title 2"/>
          <p:cNvSpPr>
            <a:spLocks noGrp="1"/>
          </p:cNvSpPr>
          <p:nvPr>
            <p:ph type="title"/>
          </p:nvPr>
        </p:nvSpPr>
        <p:spPr>
          <a:xfrm>
            <a:off x="457200" y="0"/>
            <a:ext cx="8229600" cy="762000"/>
          </a:xfrm>
        </p:spPr>
        <p:txBody>
          <a:bodyPr>
            <a:normAutofit/>
          </a:bodyPr>
          <a:lstStyle/>
          <a:p>
            <a:r>
              <a:rPr lang="en-US" dirty="0" smtClean="0"/>
              <a:t>G</a:t>
            </a:r>
            <a:r>
              <a:rPr smtClean="0"/>
              <a:t>uidelines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15227" t="30769" r="32650" b="6594"/>
          <a:stretch>
            <a:fillRect/>
          </a:stretch>
        </p:blipFill>
        <p:spPr bwMode="auto">
          <a:xfrm>
            <a:off x="228600" y="685800"/>
            <a:ext cx="8685463"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18155" t="18681" r="43777" b="5495"/>
          <a:stretch>
            <a:fillRect/>
          </a:stretch>
        </p:blipFill>
        <p:spPr bwMode="auto">
          <a:xfrm>
            <a:off x="1447800" y="0"/>
            <a:ext cx="67056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19445" t="24176" r="40972"/>
          <a:stretch>
            <a:fillRect/>
          </a:stretch>
        </p:blipFill>
        <p:spPr bwMode="auto">
          <a:xfrm>
            <a:off x="2133601" y="1"/>
            <a:ext cx="55626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686800" cy="6705600"/>
          </a:xfrm>
        </p:spPr>
        <p:txBody>
          <a:bodyPr>
            <a:normAutofit fontScale="85000" lnSpcReduction="10000"/>
          </a:bodyPr>
          <a:lstStyle/>
          <a:p>
            <a:pPr>
              <a:buNone/>
            </a:pPr>
            <a:r>
              <a:rPr lang="en-US" b="1" dirty="0" smtClean="0"/>
              <a:t>The </a:t>
            </a:r>
            <a:r>
              <a:rPr lang="en-US" b="1" dirty="0" err="1" smtClean="0"/>
              <a:t>myoelectric</a:t>
            </a:r>
            <a:r>
              <a:rPr lang="en-US" b="1" dirty="0" smtClean="0"/>
              <a:t> signal: </a:t>
            </a:r>
          </a:p>
          <a:p>
            <a:pPr>
              <a:lnSpc>
                <a:spcPct val="150000"/>
              </a:lnSpc>
            </a:pPr>
            <a:r>
              <a:rPr lang="en-US" dirty="0" smtClean="0">
                <a:solidFill>
                  <a:schemeClr val="bg1"/>
                </a:solidFill>
              </a:rPr>
              <a:t>The EMG electrodes convert bioelectric signal resulting from muscle or nerve depolarization into an electrical potential capable of being processed by an amplifier. </a:t>
            </a:r>
          </a:p>
          <a:p>
            <a:pPr>
              <a:lnSpc>
                <a:spcPct val="150000"/>
              </a:lnSpc>
            </a:pPr>
            <a:r>
              <a:rPr lang="en-US" dirty="0" smtClean="0">
                <a:solidFill>
                  <a:schemeClr val="bg1"/>
                </a:solidFill>
              </a:rPr>
              <a:t>The difference of electric potential between the two recording electrodes is processed.</a:t>
            </a:r>
          </a:p>
          <a:p>
            <a:pPr>
              <a:lnSpc>
                <a:spcPct val="150000"/>
              </a:lnSpc>
            </a:pPr>
            <a:r>
              <a:rPr lang="en-US" dirty="0" smtClean="0">
                <a:solidFill>
                  <a:schemeClr val="bg1"/>
                </a:solidFill>
              </a:rPr>
              <a:t> The potential difference is measured in volts.</a:t>
            </a:r>
          </a:p>
          <a:p>
            <a:pPr>
              <a:lnSpc>
                <a:spcPct val="150000"/>
              </a:lnSpc>
            </a:pPr>
            <a:r>
              <a:rPr lang="en-US" dirty="0" smtClean="0">
                <a:solidFill>
                  <a:schemeClr val="bg1"/>
                </a:solidFill>
              </a:rPr>
              <a:t> The amplitude or height of potential is measured in </a:t>
            </a:r>
            <a:r>
              <a:rPr lang="en-US" dirty="0" err="1" smtClean="0">
                <a:solidFill>
                  <a:schemeClr val="bg1"/>
                </a:solidFill>
              </a:rPr>
              <a:t>microvolts</a:t>
            </a:r>
            <a:r>
              <a:rPr lang="en-US" dirty="0" smtClean="0">
                <a:solidFill>
                  <a:schemeClr val="bg1"/>
                </a:solidFill>
              </a:rPr>
              <a:t>. </a:t>
            </a:r>
          </a:p>
          <a:p>
            <a:pPr>
              <a:lnSpc>
                <a:spcPct val="150000"/>
              </a:lnSpc>
            </a:pPr>
            <a:r>
              <a:rPr lang="en-US" dirty="0" smtClean="0">
                <a:solidFill>
                  <a:schemeClr val="bg1"/>
                </a:solidFill>
              </a:rPr>
              <a:t>The potential difference and the amplitude are directly proportional to each other, the greater the potential difference between the electrodes the greater the amplitude. </a:t>
            </a:r>
          </a:p>
          <a:p>
            <a:pPr>
              <a:lnSpc>
                <a:spcPct val="150000"/>
              </a:lnSpc>
            </a:pPr>
            <a:r>
              <a:rPr lang="en-US" dirty="0" smtClean="0">
                <a:solidFill>
                  <a:schemeClr val="bg1"/>
                </a:solidFill>
              </a:rPr>
              <a:t>The amplitude of motor unit potential is measured from the highest to the lowest point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8199" t="18681" r="22694"/>
          <a:stretch>
            <a:fillRect/>
          </a:stretch>
        </p:blipFill>
        <p:spPr bwMode="auto">
          <a:xfrm>
            <a:off x="152400" y="152400"/>
            <a:ext cx="8839200"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62000"/>
            <a:ext cx="8686800" cy="6096000"/>
          </a:xfrm>
        </p:spPr>
        <p:txBody>
          <a:bodyPr>
            <a:normAutofit fontScale="85000" lnSpcReduction="10000"/>
          </a:bodyPr>
          <a:lstStyle/>
          <a:p>
            <a:pPr>
              <a:lnSpc>
                <a:spcPct val="150000"/>
              </a:lnSpc>
            </a:pPr>
            <a:r>
              <a:rPr lang="en-US" dirty="0" smtClean="0">
                <a:solidFill>
                  <a:schemeClr val="bg1"/>
                </a:solidFill>
              </a:rPr>
              <a:t>Before the motor unit potential can be visualized, it is necessary to amplify the small </a:t>
            </a:r>
            <a:r>
              <a:rPr lang="en-US" dirty="0" err="1" smtClean="0">
                <a:solidFill>
                  <a:schemeClr val="bg1"/>
                </a:solidFill>
              </a:rPr>
              <a:t>myoelectric</a:t>
            </a:r>
            <a:r>
              <a:rPr lang="en-US" dirty="0" smtClean="0">
                <a:solidFill>
                  <a:schemeClr val="bg1"/>
                </a:solidFill>
              </a:rPr>
              <a:t> signals. An amplifier converts the electric signal large enough to be displayed.</a:t>
            </a:r>
          </a:p>
          <a:p>
            <a:pPr>
              <a:lnSpc>
                <a:spcPct val="150000"/>
              </a:lnSpc>
            </a:pPr>
            <a:r>
              <a:rPr lang="en-US" b="1" i="1" dirty="0" smtClean="0"/>
              <a:t>Differential amplifier:</a:t>
            </a:r>
          </a:p>
          <a:p>
            <a:pPr>
              <a:lnSpc>
                <a:spcPct val="150000"/>
              </a:lnSpc>
            </a:pPr>
            <a:r>
              <a:rPr lang="en-US" b="1" i="1" dirty="0" smtClean="0">
                <a:solidFill>
                  <a:schemeClr val="bg1"/>
                </a:solidFill>
              </a:rPr>
              <a:t> The electric potential is composed </a:t>
            </a:r>
            <a:r>
              <a:rPr lang="en-US" dirty="0" smtClean="0">
                <a:solidFill>
                  <a:schemeClr val="bg1"/>
                </a:solidFill>
              </a:rPr>
              <a:t>of the EMG signal from the muscle contraction and unwanted noise from the static electricity in the air and power lines.</a:t>
            </a:r>
          </a:p>
          <a:p>
            <a:pPr>
              <a:lnSpc>
                <a:spcPct val="150000"/>
              </a:lnSpc>
            </a:pPr>
            <a:r>
              <a:rPr lang="en-US" dirty="0" smtClean="0">
                <a:solidFill>
                  <a:schemeClr val="bg1"/>
                </a:solidFill>
              </a:rPr>
              <a:t> To control for the unwanted part of the signal, the differential amplifier is used, as noise is transmitted to the amplifier as a common mode signal when the difference of potential is reduced at both the ends, the noise being cancelled out both the ends of amplifier.</a:t>
            </a:r>
          </a:p>
        </p:txBody>
      </p:sp>
      <p:sp>
        <p:nvSpPr>
          <p:cNvPr id="3" name="Title 2"/>
          <p:cNvSpPr>
            <a:spLocks noGrp="1"/>
          </p:cNvSpPr>
          <p:nvPr>
            <p:ph type="title"/>
          </p:nvPr>
        </p:nvSpPr>
        <p:spPr>
          <a:xfrm>
            <a:off x="457200" y="0"/>
            <a:ext cx="8229600" cy="762000"/>
          </a:xfrm>
        </p:spPr>
        <p:txBody>
          <a:bodyPr>
            <a:normAutofit/>
          </a:bodyPr>
          <a:lstStyle/>
          <a:p>
            <a:r>
              <a:rPr lang="en-US" dirty="0" smtClean="0"/>
              <a:t>A</a:t>
            </a:r>
            <a:r>
              <a:rPr smtClean="0"/>
              <a:t>mplifier system</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22840" t="38462" r="39678" b="10989"/>
          <a:stretch>
            <a:fillRect/>
          </a:stretch>
        </p:blipFill>
        <p:spPr bwMode="auto">
          <a:xfrm>
            <a:off x="2057400" y="2590800"/>
            <a:ext cx="4876800" cy="3505200"/>
          </a:xfrm>
          <a:prstGeom prst="rect">
            <a:avLst/>
          </a:prstGeom>
          <a:noFill/>
          <a:ln w="9525">
            <a:noFill/>
            <a:miter lim="800000"/>
            <a:headEnd/>
            <a:tailEnd/>
          </a:ln>
          <a:effectLst/>
        </p:spPr>
      </p:pic>
      <p:sp>
        <p:nvSpPr>
          <p:cNvPr id="3" name="Rectangle 2"/>
          <p:cNvSpPr/>
          <p:nvPr/>
        </p:nvSpPr>
        <p:spPr>
          <a:xfrm>
            <a:off x="2133600" y="838200"/>
            <a:ext cx="4724400" cy="1066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t>Amplifier- processor phase</a:t>
            </a:r>
            <a:endParaRPr 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686800" cy="6629400"/>
          </a:xfrm>
        </p:spPr>
        <p:txBody>
          <a:bodyPr>
            <a:normAutofit/>
          </a:bodyPr>
          <a:lstStyle/>
          <a:p>
            <a:pPr>
              <a:lnSpc>
                <a:spcPct val="160000"/>
              </a:lnSpc>
              <a:buNone/>
            </a:pPr>
            <a:r>
              <a:rPr lang="en-US" b="1" i="1" dirty="0" smtClean="0"/>
              <a:t>Common mode rejection ratio: </a:t>
            </a:r>
          </a:p>
          <a:p>
            <a:pPr>
              <a:lnSpc>
                <a:spcPct val="160000"/>
              </a:lnSpc>
            </a:pPr>
            <a:r>
              <a:rPr lang="en-US" b="1" i="1" dirty="0" smtClean="0">
                <a:solidFill>
                  <a:schemeClr val="bg1"/>
                </a:solidFill>
              </a:rPr>
              <a:t>Actually, noise is not eliminated completely in </a:t>
            </a:r>
            <a:r>
              <a:rPr lang="en-US" dirty="0" smtClean="0">
                <a:solidFill>
                  <a:schemeClr val="bg1"/>
                </a:solidFill>
              </a:rPr>
              <a:t>the differential amplifier. </a:t>
            </a:r>
          </a:p>
          <a:p>
            <a:pPr>
              <a:lnSpc>
                <a:spcPct val="160000"/>
              </a:lnSpc>
            </a:pPr>
            <a:r>
              <a:rPr lang="en-US" dirty="0" smtClean="0">
                <a:solidFill>
                  <a:schemeClr val="bg1"/>
                </a:solidFill>
              </a:rPr>
              <a:t>Some of the recorded voltage includes noise. </a:t>
            </a:r>
          </a:p>
          <a:p>
            <a:pPr>
              <a:lnSpc>
                <a:spcPct val="160000"/>
              </a:lnSpc>
            </a:pPr>
            <a:r>
              <a:rPr lang="en-US" dirty="0" smtClean="0">
                <a:solidFill>
                  <a:schemeClr val="bg1"/>
                </a:solidFill>
              </a:rPr>
              <a:t>The common mode rejection ratio (CMRR) is a measure of how much the desired signal voltage is amplified relative to the unwanted signal.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686800" cy="6629400"/>
          </a:xfrm>
        </p:spPr>
        <p:txBody>
          <a:bodyPr>
            <a:normAutofit fontScale="92500"/>
          </a:bodyPr>
          <a:lstStyle/>
          <a:p>
            <a:pPr>
              <a:lnSpc>
                <a:spcPct val="160000"/>
              </a:lnSpc>
              <a:buNone/>
            </a:pPr>
            <a:r>
              <a:rPr lang="en-US" b="1" i="1" dirty="0" smtClean="0"/>
              <a:t>Signal to noise ratio: </a:t>
            </a:r>
          </a:p>
          <a:p>
            <a:pPr>
              <a:lnSpc>
                <a:spcPct val="160000"/>
              </a:lnSpc>
            </a:pPr>
            <a:r>
              <a:rPr lang="en-US" b="1" i="1" dirty="0" smtClean="0">
                <a:solidFill>
                  <a:schemeClr val="bg1"/>
                </a:solidFill>
              </a:rPr>
              <a:t>Noise can be generated internally by the components of </a:t>
            </a:r>
            <a:r>
              <a:rPr lang="en-US" dirty="0" smtClean="0">
                <a:solidFill>
                  <a:schemeClr val="bg1"/>
                </a:solidFill>
              </a:rPr>
              <a:t>the amplifier system such as resistors, transistors, or the circuit. </a:t>
            </a:r>
          </a:p>
          <a:p>
            <a:pPr>
              <a:lnSpc>
                <a:spcPct val="160000"/>
              </a:lnSpc>
            </a:pPr>
            <a:r>
              <a:rPr lang="en-US" dirty="0" smtClean="0">
                <a:solidFill>
                  <a:schemeClr val="bg1"/>
                </a:solidFill>
              </a:rPr>
              <a:t>This noise can be observed by the hissing sound on an oscilloscope. </a:t>
            </a:r>
          </a:p>
          <a:p>
            <a:pPr>
              <a:lnSpc>
                <a:spcPct val="160000"/>
              </a:lnSpc>
            </a:pPr>
            <a:r>
              <a:rPr lang="en-US" dirty="0" smtClean="0">
                <a:solidFill>
                  <a:schemeClr val="bg1"/>
                </a:solidFill>
              </a:rPr>
              <a:t>The factor that reflects the ability of the amplifier to limit this noise relative to the amplified signal is the signal to noise ratio. </a:t>
            </a:r>
          </a:p>
          <a:p>
            <a:pPr>
              <a:lnSpc>
                <a:spcPct val="160000"/>
              </a:lnSpc>
            </a:pPr>
            <a:r>
              <a:rPr lang="en-US" dirty="0" smtClean="0">
                <a:solidFill>
                  <a:schemeClr val="bg1"/>
                </a:solidFill>
              </a:rPr>
              <a:t>This ratio can also be described as the wanted signal to the unwanted signal.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686800" cy="6858000"/>
          </a:xfrm>
        </p:spPr>
        <p:txBody>
          <a:bodyPr>
            <a:noAutofit/>
          </a:bodyPr>
          <a:lstStyle/>
          <a:p>
            <a:pPr>
              <a:lnSpc>
                <a:spcPct val="170000"/>
              </a:lnSpc>
              <a:buNone/>
            </a:pPr>
            <a:r>
              <a:rPr lang="en-US" sz="1900" b="1" i="1" dirty="0" smtClean="0"/>
              <a:t>Gain: </a:t>
            </a:r>
            <a:endParaRPr lang="en-US" sz="1900" b="1" i="1" dirty="0" smtClean="0">
              <a:solidFill>
                <a:schemeClr val="bg1"/>
              </a:solidFill>
            </a:endParaRPr>
          </a:p>
          <a:p>
            <a:pPr>
              <a:lnSpc>
                <a:spcPct val="170000"/>
              </a:lnSpc>
            </a:pPr>
            <a:r>
              <a:rPr lang="en-US" sz="1900" b="1" i="1" dirty="0" smtClean="0">
                <a:solidFill>
                  <a:schemeClr val="bg1"/>
                </a:solidFill>
              </a:rPr>
              <a:t>The gain refers to the ratio of the output level of signal to the input level </a:t>
            </a:r>
            <a:r>
              <a:rPr lang="en-US" sz="1900" dirty="0" smtClean="0">
                <a:solidFill>
                  <a:schemeClr val="bg1"/>
                </a:solidFill>
              </a:rPr>
              <a:t>of signal. </a:t>
            </a:r>
          </a:p>
          <a:p>
            <a:pPr>
              <a:lnSpc>
                <a:spcPct val="170000"/>
              </a:lnSpc>
            </a:pPr>
            <a:r>
              <a:rPr lang="en-US" sz="1900" dirty="0" smtClean="0">
                <a:solidFill>
                  <a:schemeClr val="bg1"/>
                </a:solidFill>
              </a:rPr>
              <a:t>This characteristic refers to the amplifier’s ability to amplify the signals. </a:t>
            </a:r>
          </a:p>
          <a:p>
            <a:pPr>
              <a:lnSpc>
                <a:spcPct val="170000"/>
              </a:lnSpc>
            </a:pPr>
            <a:r>
              <a:rPr lang="en-US" sz="1900" dirty="0" smtClean="0">
                <a:solidFill>
                  <a:schemeClr val="bg1"/>
                </a:solidFill>
              </a:rPr>
              <a:t>A higher gain will make a smaller signal to appear larger on the display system.</a:t>
            </a:r>
          </a:p>
          <a:p>
            <a:pPr>
              <a:lnSpc>
                <a:spcPct val="170000"/>
              </a:lnSpc>
              <a:buNone/>
            </a:pPr>
            <a:r>
              <a:rPr lang="en-US" sz="1900" b="1" i="1" dirty="0" smtClean="0"/>
              <a:t>Input impedance: </a:t>
            </a:r>
          </a:p>
          <a:p>
            <a:pPr>
              <a:lnSpc>
                <a:spcPct val="170000"/>
              </a:lnSpc>
            </a:pPr>
            <a:r>
              <a:rPr lang="en-US" sz="1900" b="1" i="1" dirty="0" smtClean="0">
                <a:solidFill>
                  <a:schemeClr val="bg1"/>
                </a:solidFill>
              </a:rPr>
              <a:t>Impedance is a resistive property present in the alternating </a:t>
            </a:r>
            <a:r>
              <a:rPr lang="en-US" sz="1900" dirty="0" smtClean="0">
                <a:solidFill>
                  <a:schemeClr val="bg1"/>
                </a:solidFill>
              </a:rPr>
              <a:t>current circuits.</a:t>
            </a:r>
          </a:p>
          <a:p>
            <a:pPr>
              <a:lnSpc>
                <a:spcPct val="170000"/>
              </a:lnSpc>
            </a:pPr>
            <a:r>
              <a:rPr lang="en-US" sz="1900" dirty="0" smtClean="0">
                <a:solidFill>
                  <a:schemeClr val="bg1"/>
                </a:solidFill>
              </a:rPr>
              <a:t> Impedance is present at the input of the amplifier and as well as at the output of the electrodes and they are directly related to the voltage. </a:t>
            </a:r>
          </a:p>
          <a:p>
            <a:pPr>
              <a:lnSpc>
                <a:spcPct val="170000"/>
              </a:lnSpc>
            </a:pPr>
            <a:r>
              <a:rPr lang="en-US" sz="1900" dirty="0" smtClean="0">
                <a:solidFill>
                  <a:schemeClr val="bg1"/>
                </a:solidFill>
              </a:rPr>
              <a:t>As per law, if the impedance at the amplifier is more than the impedance at the electrodes, the voltage will drop more and more accurately it represents the signal.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0"/>
            <a:ext cx="8686800" cy="6858000"/>
          </a:xfrm>
        </p:spPr>
        <p:txBody>
          <a:bodyPr>
            <a:normAutofit fontScale="92500" lnSpcReduction="10000"/>
          </a:bodyPr>
          <a:lstStyle/>
          <a:p>
            <a:pPr>
              <a:lnSpc>
                <a:spcPct val="150000"/>
              </a:lnSpc>
            </a:pPr>
            <a:r>
              <a:rPr lang="en-US" dirty="0" smtClean="0">
                <a:solidFill>
                  <a:schemeClr val="bg1"/>
                </a:solidFill>
              </a:rPr>
              <a:t>On contrary, if the impedance at the electrodes is more than the impedance at the amplifier, the voltage drop will be less. </a:t>
            </a:r>
          </a:p>
          <a:p>
            <a:pPr>
              <a:lnSpc>
                <a:spcPct val="150000"/>
              </a:lnSpc>
            </a:pPr>
            <a:r>
              <a:rPr lang="en-US" dirty="0" smtClean="0">
                <a:solidFill>
                  <a:schemeClr val="bg1"/>
                </a:solidFill>
              </a:rPr>
              <a:t>Also, the impedance depends on many factors such as skin resistance, material of the electrodes, size of the electrodes, length of the leads and electrolyte, etc. Blood, skin and adipose tissue also offer resistance to the electrical field.</a:t>
            </a:r>
          </a:p>
          <a:p>
            <a:pPr>
              <a:lnSpc>
                <a:spcPct val="150000"/>
              </a:lnSpc>
              <a:buNone/>
            </a:pPr>
            <a:r>
              <a:rPr lang="en-US" b="1" i="1" dirty="0" smtClean="0"/>
              <a:t>Frequency band width: </a:t>
            </a:r>
          </a:p>
          <a:p>
            <a:pPr>
              <a:lnSpc>
                <a:spcPct val="150000"/>
              </a:lnSpc>
            </a:pPr>
            <a:r>
              <a:rPr lang="en-US" b="1" i="1" dirty="0" smtClean="0">
                <a:solidFill>
                  <a:schemeClr val="bg1"/>
                </a:solidFill>
              </a:rPr>
              <a:t>The EMG waveforms as processed </a:t>
            </a:r>
            <a:r>
              <a:rPr lang="en-US" dirty="0" smtClean="0">
                <a:solidFill>
                  <a:schemeClr val="bg1"/>
                </a:solidFill>
              </a:rPr>
              <a:t>by an amplifier are actually the summation of signals of varying frequencies. </a:t>
            </a:r>
          </a:p>
          <a:p>
            <a:pPr>
              <a:lnSpc>
                <a:spcPct val="150000"/>
              </a:lnSpc>
            </a:pPr>
            <a:r>
              <a:rPr lang="en-US" dirty="0" smtClean="0">
                <a:solidFill>
                  <a:schemeClr val="bg1"/>
                </a:solidFill>
              </a:rPr>
              <a:t>The frequency is measured in Hertz. </a:t>
            </a:r>
          </a:p>
          <a:p>
            <a:pPr>
              <a:lnSpc>
                <a:spcPct val="150000"/>
              </a:lnSpc>
            </a:pPr>
            <a:r>
              <a:rPr lang="en-US" dirty="0" smtClean="0">
                <a:solidFill>
                  <a:schemeClr val="bg1"/>
                </a:solidFill>
              </a:rPr>
              <a:t>The frequency of an EMG signal is inversely proportional to the inter electrode  separation.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914400"/>
          </a:xfrm>
        </p:spPr>
        <p:txBody>
          <a:bodyPr>
            <a:normAutofit/>
          </a:bodyPr>
          <a:lstStyle/>
          <a:p>
            <a:r>
              <a:rPr sz="4000" smtClean="0">
                <a:solidFill>
                  <a:schemeClr val="tx1"/>
                </a:solidFill>
              </a:rPr>
              <a:t>Display system</a:t>
            </a:r>
            <a:endParaRPr lang="en-US" sz="4000" dirty="0">
              <a:solidFill>
                <a:schemeClr val="tx1"/>
              </a:solidFill>
            </a:endParaRPr>
          </a:p>
        </p:txBody>
      </p:sp>
      <p:sp>
        <p:nvSpPr>
          <p:cNvPr id="4" name="Text Placeholder 3"/>
          <p:cNvSpPr>
            <a:spLocks noGrp="1"/>
          </p:cNvSpPr>
          <p:nvPr>
            <p:ph type="body" sz="half" idx="2"/>
          </p:nvPr>
        </p:nvSpPr>
        <p:spPr>
          <a:xfrm>
            <a:off x="4038600" y="533400"/>
            <a:ext cx="4648200" cy="5791200"/>
          </a:xfrm>
        </p:spPr>
        <p:txBody>
          <a:bodyPr>
            <a:normAutofit lnSpcReduction="10000"/>
          </a:bodyPr>
          <a:lstStyle/>
          <a:p>
            <a:pPr>
              <a:lnSpc>
                <a:spcPct val="150000"/>
              </a:lnSpc>
              <a:buFont typeface="Arial" panose="020B0604020202020204" pitchFamily="34" charset="0"/>
              <a:buChar char="•"/>
            </a:pPr>
            <a:r>
              <a:rPr lang="en-US" sz="2400" dirty="0" smtClean="0">
                <a:solidFill>
                  <a:schemeClr val="bg1"/>
                </a:solidFill>
              </a:rPr>
              <a:t>The amplified or processed signal is displayed in a useful manner.</a:t>
            </a:r>
          </a:p>
          <a:p>
            <a:pPr>
              <a:lnSpc>
                <a:spcPct val="150000"/>
              </a:lnSpc>
              <a:buFont typeface="Arial" panose="020B0604020202020204" pitchFamily="34" charset="0"/>
              <a:buChar char="•"/>
            </a:pPr>
            <a:r>
              <a:rPr lang="en-US" sz="2400" dirty="0" smtClean="0">
                <a:solidFill>
                  <a:schemeClr val="bg1"/>
                </a:solidFill>
              </a:rPr>
              <a:t>The form of output used depends upon the desired information and the instrumentation available. </a:t>
            </a:r>
          </a:p>
          <a:p>
            <a:pPr>
              <a:lnSpc>
                <a:spcPct val="150000"/>
              </a:lnSpc>
              <a:buFont typeface="Arial" panose="020B0604020202020204" pitchFamily="34" charset="0"/>
              <a:buChar char="•"/>
            </a:pPr>
            <a:r>
              <a:rPr lang="en-US" sz="2400" dirty="0" smtClean="0">
                <a:solidFill>
                  <a:schemeClr val="bg1"/>
                </a:solidFill>
              </a:rPr>
              <a:t>The electrical signal can be displayed visually on a cathode ray oscilloscope or computer monitor for analysis.</a:t>
            </a:r>
            <a:endParaRPr lang="en-US" sz="2400" dirty="0">
              <a:solidFill>
                <a:schemeClr val="bg1"/>
              </a:solidFill>
            </a:endParaRPr>
          </a:p>
        </p:txBody>
      </p:sp>
      <p:pic>
        <p:nvPicPr>
          <p:cNvPr id="5" name="Picture 2"/>
          <p:cNvPicPr>
            <a:picLocks noGrp="1" noChangeAspect="1" noChangeArrowheads="1"/>
          </p:cNvPicPr>
          <p:nvPr>
            <p:ph type="pic" idx="1"/>
          </p:nvPr>
        </p:nvPicPr>
        <p:blipFill>
          <a:blip r:embed="rId2"/>
          <a:srcRect l="21163" t="34246" r="40388" b="13699"/>
          <a:stretch>
            <a:fillRect/>
          </a:stretch>
        </p:blipFill>
        <p:spPr bwMode="auto">
          <a:xfrm>
            <a:off x="457200" y="1524000"/>
            <a:ext cx="3200400"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686800" cy="6248400"/>
          </a:xfrm>
        </p:spPr>
        <p:txBody>
          <a:bodyPr>
            <a:normAutofit fontScale="77500" lnSpcReduction="20000"/>
          </a:bodyPr>
          <a:lstStyle/>
          <a:p>
            <a:pPr marL="0" indent="0">
              <a:lnSpc>
                <a:spcPct val="170000"/>
              </a:lnSpc>
              <a:buNone/>
            </a:pPr>
            <a:r>
              <a:rPr lang="en-US" dirty="0" smtClean="0"/>
              <a:t>1] At rest –</a:t>
            </a:r>
          </a:p>
          <a:p>
            <a:pPr marL="0" indent="0">
              <a:lnSpc>
                <a:spcPct val="170000"/>
              </a:lnSpc>
              <a:buNone/>
            </a:pPr>
            <a:r>
              <a:rPr lang="en-US" dirty="0" smtClean="0">
                <a:solidFill>
                  <a:schemeClr val="bg1"/>
                </a:solidFill>
              </a:rPr>
              <a:t>An undisturbed </a:t>
            </a:r>
            <a:r>
              <a:rPr lang="en-US" dirty="0" err="1" smtClean="0">
                <a:solidFill>
                  <a:schemeClr val="bg1"/>
                </a:solidFill>
              </a:rPr>
              <a:t>isoelectric</a:t>
            </a:r>
            <a:r>
              <a:rPr lang="en-US" dirty="0" smtClean="0">
                <a:solidFill>
                  <a:schemeClr val="bg1"/>
                </a:solidFill>
              </a:rPr>
              <a:t> baseline is seen and usually referred to as an electrical silence. </a:t>
            </a:r>
          </a:p>
          <a:p>
            <a:pPr marL="0" indent="0">
              <a:lnSpc>
                <a:spcPct val="170000"/>
              </a:lnSpc>
              <a:buNone/>
            </a:pPr>
            <a:r>
              <a:rPr lang="en-US" dirty="0" smtClean="0">
                <a:solidFill>
                  <a:schemeClr val="bg1"/>
                </a:solidFill>
              </a:rPr>
              <a:t>It implies complete neuromuscular relaxation and can be brought about by telling the pt to relax or contract the antagonistic muscles</a:t>
            </a:r>
          </a:p>
          <a:p>
            <a:pPr marL="0" indent="0">
              <a:lnSpc>
                <a:spcPct val="170000"/>
              </a:lnSpc>
              <a:buNone/>
            </a:pPr>
            <a:r>
              <a:rPr lang="en-US" dirty="0" smtClean="0">
                <a:solidFill>
                  <a:schemeClr val="bg1"/>
                </a:solidFill>
              </a:rPr>
              <a:t>Usually there is no electrical activity in a normal person at rest except when the needle is in end plate zone.</a:t>
            </a:r>
          </a:p>
          <a:p>
            <a:pPr marL="0" indent="0">
              <a:lnSpc>
                <a:spcPct val="170000"/>
              </a:lnSpc>
              <a:buNone/>
            </a:pPr>
            <a:r>
              <a:rPr lang="en-US" dirty="0" smtClean="0">
                <a:solidFill>
                  <a:schemeClr val="bg1"/>
                </a:solidFill>
              </a:rPr>
              <a:t> It is usually associated with dull pain and is relived by changing position of needle.</a:t>
            </a:r>
          </a:p>
          <a:p>
            <a:pPr marL="0" indent="0">
              <a:lnSpc>
                <a:spcPct val="170000"/>
              </a:lnSpc>
              <a:buNone/>
            </a:pPr>
            <a:r>
              <a:rPr lang="en-US" dirty="0" smtClean="0"/>
              <a:t>End plate noise </a:t>
            </a:r>
            <a:r>
              <a:rPr lang="en-US" dirty="0" smtClean="0">
                <a:solidFill>
                  <a:schemeClr val="bg1"/>
                </a:solidFill>
              </a:rPr>
              <a:t>– background activity in end plate region consists of short small, negative potentials, 10-15mv in amplitude and 1-2min in duration.</a:t>
            </a:r>
          </a:p>
          <a:p>
            <a:pPr marL="0" indent="0">
              <a:lnSpc>
                <a:spcPct val="170000"/>
              </a:lnSpc>
              <a:buNone/>
            </a:pPr>
            <a:r>
              <a:rPr lang="en-US" dirty="0" smtClean="0">
                <a:solidFill>
                  <a:schemeClr val="bg1"/>
                </a:solidFill>
              </a:rPr>
              <a:t>They give a characteristic sound like sea shell held near the ear.</a:t>
            </a:r>
            <a:endParaRPr lang="en-US" dirty="0">
              <a:solidFill>
                <a:schemeClr val="bg1"/>
              </a:solidFill>
            </a:endParaRPr>
          </a:p>
        </p:txBody>
      </p:sp>
      <p:sp>
        <p:nvSpPr>
          <p:cNvPr id="3" name="Title 2"/>
          <p:cNvSpPr>
            <a:spLocks noGrp="1"/>
          </p:cNvSpPr>
          <p:nvPr>
            <p:ph type="title"/>
          </p:nvPr>
        </p:nvSpPr>
        <p:spPr>
          <a:xfrm>
            <a:off x="457200" y="0"/>
            <a:ext cx="8229600" cy="685800"/>
          </a:xfrm>
        </p:spPr>
        <p:txBody>
          <a:bodyPr>
            <a:normAutofit fontScale="90000"/>
          </a:bodyPr>
          <a:lstStyle/>
          <a:p>
            <a:r>
              <a:rPr smtClean="0"/>
              <a:t>Normal Electromyography</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
            <a:ext cx="8839200" cy="6705600"/>
          </a:xfrm>
        </p:spPr>
        <p:txBody>
          <a:bodyPr>
            <a:normAutofit fontScale="85000" lnSpcReduction="10000"/>
          </a:bodyPr>
          <a:lstStyle/>
          <a:p>
            <a:pPr marL="0" indent="0">
              <a:lnSpc>
                <a:spcPct val="160000"/>
              </a:lnSpc>
              <a:buNone/>
            </a:pPr>
            <a:r>
              <a:rPr lang="en-US" dirty="0" smtClean="0"/>
              <a:t>2] At minimal activity or motor unit potential :</a:t>
            </a:r>
          </a:p>
          <a:p>
            <a:pPr marL="0" indent="0">
              <a:lnSpc>
                <a:spcPct val="160000"/>
              </a:lnSpc>
              <a:buNone/>
            </a:pPr>
            <a:r>
              <a:rPr lang="en-US" dirty="0" smtClean="0">
                <a:solidFill>
                  <a:schemeClr val="bg1"/>
                </a:solidFill>
              </a:rPr>
              <a:t>Under normal circumstances the smallest functional unit of muscle contraction is the motor unit. Isolated discharges recorded during the mild voluntary contraction represents sum of the single muscle fibers.</a:t>
            </a:r>
            <a:endParaRPr lang="en-US" dirty="0" smtClean="0"/>
          </a:p>
          <a:p>
            <a:pPr marL="0" indent="0">
              <a:lnSpc>
                <a:spcPct val="160000"/>
              </a:lnSpc>
              <a:buNone/>
            </a:pPr>
            <a:r>
              <a:rPr lang="en-US" dirty="0" smtClean="0"/>
              <a:t>Factors determining the motor unit profile</a:t>
            </a:r>
          </a:p>
          <a:p>
            <a:pPr marL="514350" indent="-514350">
              <a:lnSpc>
                <a:spcPct val="160000"/>
              </a:lnSpc>
              <a:buNone/>
            </a:pPr>
            <a:r>
              <a:rPr lang="en-US" dirty="0" smtClean="0">
                <a:solidFill>
                  <a:schemeClr val="bg1"/>
                </a:solidFill>
              </a:rPr>
              <a:t>1.The number of muscles fiber innervated by motor neuron </a:t>
            </a:r>
          </a:p>
          <a:p>
            <a:pPr marL="514350" indent="-514350">
              <a:lnSpc>
                <a:spcPct val="160000"/>
              </a:lnSpc>
              <a:buNone/>
            </a:pPr>
            <a:r>
              <a:rPr lang="en-US" dirty="0" smtClean="0">
                <a:solidFill>
                  <a:schemeClr val="bg1"/>
                </a:solidFill>
              </a:rPr>
              <a:t>(</a:t>
            </a:r>
            <a:r>
              <a:rPr lang="en-US" dirty="0" err="1" smtClean="0">
                <a:solidFill>
                  <a:schemeClr val="bg1"/>
                </a:solidFill>
              </a:rPr>
              <a:t>innervation</a:t>
            </a:r>
            <a:r>
              <a:rPr lang="en-US" dirty="0" smtClean="0">
                <a:solidFill>
                  <a:schemeClr val="bg1"/>
                </a:solidFill>
              </a:rPr>
              <a:t> ratio) That is one AHC may supply 5 muscle fibers in a hand muscle or </a:t>
            </a:r>
            <a:r>
              <a:rPr lang="en-US" dirty="0" err="1" smtClean="0">
                <a:solidFill>
                  <a:schemeClr val="bg1"/>
                </a:solidFill>
              </a:rPr>
              <a:t>occuli</a:t>
            </a:r>
            <a:r>
              <a:rPr lang="en-US" dirty="0" smtClean="0">
                <a:solidFill>
                  <a:schemeClr val="bg1"/>
                </a:solidFill>
              </a:rPr>
              <a:t> muscles or one AHC may supply 120 muscle fibers in quadriceps muscle.</a:t>
            </a:r>
          </a:p>
          <a:p>
            <a:pPr marL="0" indent="0">
              <a:lnSpc>
                <a:spcPct val="160000"/>
              </a:lnSpc>
              <a:buNone/>
            </a:pPr>
            <a:r>
              <a:rPr lang="en-US" dirty="0" smtClean="0">
                <a:solidFill>
                  <a:schemeClr val="bg1"/>
                </a:solidFill>
              </a:rPr>
              <a:t>2. No. of muscles fibers per cross sectional area. </a:t>
            </a:r>
            <a:r>
              <a:rPr lang="en-US" dirty="0" err="1" smtClean="0">
                <a:solidFill>
                  <a:schemeClr val="bg1"/>
                </a:solidFill>
              </a:rPr>
              <a:t>i</a:t>
            </a:r>
            <a:r>
              <a:rPr lang="en-US" dirty="0" smtClean="0">
                <a:solidFill>
                  <a:schemeClr val="bg1"/>
                </a:solidFill>
              </a:rPr>
              <a:t>. e. fiber density.</a:t>
            </a:r>
          </a:p>
          <a:p>
            <a:pPr marL="0" indent="0">
              <a:lnSpc>
                <a:spcPct val="160000"/>
              </a:lnSpc>
              <a:buNone/>
            </a:pPr>
            <a:r>
              <a:rPr lang="en-US" dirty="0" smtClean="0">
                <a:solidFill>
                  <a:schemeClr val="bg1"/>
                </a:solidFill>
              </a:rPr>
              <a:t>3. The propagation velocity in the terminal axon twigs and integrity of neuromuscular transmission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6400800"/>
          </a:xfrm>
        </p:spPr>
        <p:txBody>
          <a:bodyPr>
            <a:normAutofit/>
          </a:bodyPr>
          <a:lstStyle/>
          <a:p>
            <a:pPr marL="0" indent="0">
              <a:lnSpc>
                <a:spcPct val="150000"/>
              </a:lnSpc>
            </a:pPr>
            <a:r>
              <a:rPr lang="en-US" dirty="0" smtClean="0">
                <a:solidFill>
                  <a:schemeClr val="bg1"/>
                </a:solidFill>
              </a:rPr>
              <a:t>A motor unit potential may be described by its amplitude, duration and number of phases. </a:t>
            </a:r>
          </a:p>
          <a:p>
            <a:pPr marL="0" indent="0">
              <a:lnSpc>
                <a:spcPct val="150000"/>
              </a:lnSpc>
            </a:pPr>
            <a:r>
              <a:rPr lang="en-US" dirty="0" smtClean="0">
                <a:solidFill>
                  <a:schemeClr val="bg1"/>
                </a:solidFill>
              </a:rPr>
              <a:t>The needle is moved to several location within the muscles until approximately 20 different MUAP have been examined, qualitatively </a:t>
            </a:r>
            <a:r>
              <a:rPr lang="en-US" dirty="0" err="1" smtClean="0">
                <a:solidFill>
                  <a:schemeClr val="bg1"/>
                </a:solidFill>
              </a:rPr>
              <a:t>analysed</a:t>
            </a:r>
            <a:r>
              <a:rPr lang="en-US" dirty="0" smtClean="0">
                <a:solidFill>
                  <a:schemeClr val="bg1"/>
                </a:solidFill>
              </a:rPr>
              <a:t> and compared to expected normal values for that particular muscle and age group.</a:t>
            </a:r>
          </a:p>
          <a:p>
            <a:pPr marL="0" indent="0">
              <a:lnSpc>
                <a:spcPct val="150000"/>
              </a:lnSpc>
            </a:pPr>
            <a:r>
              <a:rPr lang="en-US" dirty="0" smtClean="0">
                <a:solidFill>
                  <a:schemeClr val="bg1"/>
                </a:solidFill>
                <a:hlinkClick r:id="rId2" action="ppaction://hlinkfile"/>
              </a:rPr>
              <a:t>muap.mp4</a:t>
            </a:r>
            <a:endParaRPr lang="en-US" dirty="0" smtClean="0">
              <a:solidFill>
                <a:schemeClr val="bg1"/>
              </a:solidFill>
            </a:endParaRP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638800"/>
          </a:xfrm>
        </p:spPr>
        <p:txBody>
          <a:bodyPr>
            <a:normAutofit fontScale="92500"/>
          </a:bodyPr>
          <a:lstStyle/>
          <a:p>
            <a:pPr>
              <a:lnSpc>
                <a:spcPct val="150000"/>
              </a:lnSpc>
            </a:pPr>
            <a:r>
              <a:rPr lang="en-US" dirty="0" smtClean="0"/>
              <a:t>"</a:t>
            </a:r>
            <a:r>
              <a:rPr lang="en-US" dirty="0" smtClean="0">
                <a:solidFill>
                  <a:schemeClr val="bg1"/>
                </a:solidFill>
              </a:rPr>
              <a:t>Electromyography (EMG) is an experimental technique concerned with the development, recording and analysis of </a:t>
            </a:r>
            <a:r>
              <a:rPr lang="en-US" dirty="0" err="1" smtClean="0">
                <a:solidFill>
                  <a:schemeClr val="bg1"/>
                </a:solidFill>
              </a:rPr>
              <a:t>myoelectric</a:t>
            </a:r>
            <a:r>
              <a:rPr lang="en-US" dirty="0" smtClean="0">
                <a:solidFill>
                  <a:schemeClr val="bg1"/>
                </a:solidFill>
              </a:rPr>
              <a:t> signals. </a:t>
            </a:r>
            <a:r>
              <a:rPr lang="en-US" dirty="0" err="1" smtClean="0">
                <a:solidFill>
                  <a:schemeClr val="bg1"/>
                </a:solidFill>
              </a:rPr>
              <a:t>Myoelectric</a:t>
            </a:r>
            <a:r>
              <a:rPr lang="en-US" dirty="0" smtClean="0">
                <a:solidFill>
                  <a:schemeClr val="bg1"/>
                </a:solidFill>
              </a:rPr>
              <a:t> signals are formed by physiological variations in the state of muscle fiber membranes.“</a:t>
            </a:r>
          </a:p>
          <a:p>
            <a:pPr>
              <a:lnSpc>
                <a:spcPct val="150000"/>
              </a:lnSpc>
            </a:pPr>
            <a:r>
              <a:rPr lang="en-US" dirty="0" smtClean="0">
                <a:solidFill>
                  <a:schemeClr val="bg1"/>
                </a:solidFill>
              </a:rPr>
              <a:t>EMG is the recording of the electrical activity of muscle based on motor unit activity.</a:t>
            </a:r>
          </a:p>
          <a:p>
            <a:pPr>
              <a:lnSpc>
                <a:spcPct val="150000"/>
              </a:lnSpc>
            </a:pPr>
            <a:r>
              <a:rPr lang="en-US" dirty="0" smtClean="0">
                <a:solidFill>
                  <a:schemeClr val="bg1"/>
                </a:solidFill>
              </a:rPr>
              <a:t>Activity of contracting muscle provides information concerning the structure and function of the motor units.</a:t>
            </a:r>
            <a:endParaRPr lang="en-US" dirty="0">
              <a:solidFill>
                <a:schemeClr val="bg1"/>
              </a:solidFill>
            </a:endParaRPr>
          </a:p>
        </p:txBody>
      </p:sp>
      <p:sp>
        <p:nvSpPr>
          <p:cNvPr id="3" name="Title 2"/>
          <p:cNvSpPr>
            <a:spLocks noGrp="1"/>
          </p:cNvSpPr>
          <p:nvPr>
            <p:ph type="title"/>
          </p:nvPr>
        </p:nvSpPr>
        <p:spPr>
          <a:xfrm>
            <a:off x="457200" y="152400"/>
            <a:ext cx="8229600" cy="838200"/>
          </a:xfrm>
        </p:spPr>
        <p:txBody>
          <a:bodyPr>
            <a:normAutofit/>
          </a:bodyPr>
          <a:lstStyle/>
          <a:p>
            <a:r>
              <a:rPr lang="en-US" b="1" dirty="0" smtClean="0"/>
              <a:t>D</a:t>
            </a:r>
            <a:r>
              <a:rPr b="1" smtClean="0"/>
              <a:t>efinition</a:t>
            </a:r>
            <a:endParaRPr lang="en-US"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257800"/>
          </a:xfrm>
        </p:spPr>
        <p:txBody>
          <a:bodyPr>
            <a:normAutofit fontScale="92500" lnSpcReduction="10000"/>
          </a:bodyPr>
          <a:lstStyle/>
          <a:p>
            <a:pPr marL="0" indent="0">
              <a:lnSpc>
                <a:spcPct val="150000"/>
              </a:lnSpc>
            </a:pPr>
            <a:r>
              <a:rPr lang="en-US" dirty="0" smtClean="0">
                <a:solidFill>
                  <a:schemeClr val="bg1"/>
                </a:solidFill>
              </a:rPr>
              <a:t>Amplitude is essentially a high frequency response, which is generally measured from peak to peak.</a:t>
            </a:r>
          </a:p>
          <a:p>
            <a:pPr marL="0" indent="0">
              <a:lnSpc>
                <a:spcPct val="150000"/>
              </a:lnSpc>
            </a:pPr>
            <a:r>
              <a:rPr lang="en-US" dirty="0" smtClean="0">
                <a:solidFill>
                  <a:schemeClr val="bg1"/>
                </a:solidFill>
              </a:rPr>
              <a:t>MUAP amplitude reflects only those few fibers nearest to the needle.</a:t>
            </a:r>
          </a:p>
          <a:p>
            <a:pPr marL="0" indent="0">
              <a:lnSpc>
                <a:spcPct val="150000"/>
              </a:lnSpc>
            </a:pPr>
            <a:r>
              <a:rPr lang="en-US" dirty="0" smtClean="0">
                <a:solidFill>
                  <a:schemeClr val="bg1"/>
                </a:solidFill>
              </a:rPr>
              <a:t>Factors that are associated with increased amplitude are,</a:t>
            </a:r>
          </a:p>
          <a:p>
            <a:pPr>
              <a:lnSpc>
                <a:spcPct val="150000"/>
              </a:lnSpc>
              <a:buFontTx/>
              <a:buChar char="-"/>
            </a:pPr>
            <a:r>
              <a:rPr lang="en-US" dirty="0" smtClean="0">
                <a:solidFill>
                  <a:schemeClr val="bg1"/>
                </a:solidFill>
              </a:rPr>
              <a:t>The proximity of the needle to the motor unit.</a:t>
            </a:r>
          </a:p>
          <a:p>
            <a:pPr>
              <a:lnSpc>
                <a:spcPct val="150000"/>
              </a:lnSpc>
              <a:buFontTx/>
              <a:buChar char="-"/>
            </a:pPr>
            <a:r>
              <a:rPr lang="en-US" dirty="0" smtClean="0">
                <a:solidFill>
                  <a:schemeClr val="bg1"/>
                </a:solidFill>
              </a:rPr>
              <a:t>Increased number of muscle fibers in a motor unit.</a:t>
            </a:r>
          </a:p>
          <a:p>
            <a:pPr>
              <a:lnSpc>
                <a:spcPct val="150000"/>
              </a:lnSpc>
              <a:buFontTx/>
              <a:buChar char="-"/>
            </a:pPr>
            <a:r>
              <a:rPr lang="en-US" dirty="0" smtClean="0">
                <a:solidFill>
                  <a:schemeClr val="bg1"/>
                </a:solidFill>
              </a:rPr>
              <a:t>Increased diameter of muscle fibers.</a:t>
            </a:r>
          </a:p>
          <a:p>
            <a:pPr>
              <a:lnSpc>
                <a:spcPct val="150000"/>
              </a:lnSpc>
              <a:buFontTx/>
              <a:buChar char="-"/>
            </a:pPr>
            <a:r>
              <a:rPr lang="en-US" dirty="0" smtClean="0">
                <a:solidFill>
                  <a:schemeClr val="bg1"/>
                </a:solidFill>
              </a:rPr>
              <a:t>More synchronized firing of the muscle fibers.</a:t>
            </a:r>
          </a:p>
          <a:p>
            <a:endParaRPr lang="en-US" dirty="0"/>
          </a:p>
        </p:txBody>
      </p:sp>
      <p:sp>
        <p:nvSpPr>
          <p:cNvPr id="3" name="Title 2"/>
          <p:cNvSpPr>
            <a:spLocks noGrp="1"/>
          </p:cNvSpPr>
          <p:nvPr>
            <p:ph type="title"/>
          </p:nvPr>
        </p:nvSpPr>
        <p:spPr>
          <a:xfrm>
            <a:off x="457200" y="152400"/>
            <a:ext cx="8229600" cy="914400"/>
          </a:xfrm>
        </p:spPr>
        <p:txBody>
          <a:bodyPr/>
          <a:lstStyle/>
          <a:p>
            <a:r>
              <a:rPr b="1" smtClean="0"/>
              <a:t>Amplitude</a:t>
            </a:r>
            <a:endParaRPr lang="en-US"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715000"/>
          </a:xfrm>
        </p:spPr>
        <p:txBody>
          <a:bodyPr>
            <a:normAutofit fontScale="85000" lnSpcReduction="10000"/>
          </a:bodyPr>
          <a:lstStyle/>
          <a:p>
            <a:pPr marL="0" indent="0">
              <a:lnSpc>
                <a:spcPct val="150000"/>
              </a:lnSpc>
            </a:pPr>
            <a:r>
              <a:rPr lang="en-US" dirty="0" smtClean="0">
                <a:solidFill>
                  <a:schemeClr val="bg1"/>
                </a:solidFill>
              </a:rPr>
              <a:t>Duration reflects no of muscle fibers within a motor unit and dispersion of their depolarization over time.</a:t>
            </a:r>
          </a:p>
          <a:p>
            <a:pPr marL="0" indent="0">
              <a:lnSpc>
                <a:spcPct val="150000"/>
              </a:lnSpc>
            </a:pPr>
            <a:r>
              <a:rPr lang="en-US" dirty="0" smtClean="0">
                <a:solidFill>
                  <a:schemeClr val="bg1"/>
                </a:solidFill>
              </a:rPr>
              <a:t>Dispersion depends on the longitudinal and transverse scatter of endplates and on variations in terminal distances and conduction velocities.</a:t>
            </a:r>
          </a:p>
          <a:p>
            <a:pPr marL="0" indent="0">
              <a:lnSpc>
                <a:spcPct val="150000"/>
              </a:lnSpc>
            </a:pPr>
            <a:r>
              <a:rPr lang="en-US" dirty="0" smtClean="0">
                <a:solidFill>
                  <a:schemeClr val="bg1"/>
                </a:solidFill>
              </a:rPr>
              <a:t>Duration lengthens as the no of fibers and the territory of a motor unit increase; it varies directly with age and inversely with temperature and depends on individual muscle being studied.</a:t>
            </a:r>
          </a:p>
          <a:p>
            <a:pPr marL="0" indent="0">
              <a:lnSpc>
                <a:spcPct val="150000"/>
              </a:lnSpc>
            </a:pPr>
            <a:r>
              <a:rPr lang="en-US" dirty="0" smtClean="0">
                <a:solidFill>
                  <a:schemeClr val="bg1"/>
                </a:solidFill>
              </a:rPr>
              <a:t>Typical MUAP duration is 5-15ms</a:t>
            </a:r>
          </a:p>
          <a:p>
            <a:pPr marL="0" indent="0">
              <a:lnSpc>
                <a:spcPct val="150000"/>
              </a:lnSpc>
            </a:pPr>
            <a:r>
              <a:rPr lang="en-US" dirty="0" smtClean="0">
                <a:solidFill>
                  <a:schemeClr val="bg1"/>
                </a:solidFill>
              </a:rPr>
              <a:t>Long duration MUAP sound dull and </a:t>
            </a:r>
            <a:r>
              <a:rPr lang="en-US" dirty="0" err="1" smtClean="0">
                <a:solidFill>
                  <a:schemeClr val="bg1"/>
                </a:solidFill>
              </a:rPr>
              <a:t>thuddy</a:t>
            </a:r>
            <a:r>
              <a:rPr lang="en-US" dirty="0" smtClean="0">
                <a:solidFill>
                  <a:schemeClr val="bg1"/>
                </a:solidFill>
              </a:rPr>
              <a:t> whereas short duration MUAP sound crisp and static like.</a:t>
            </a:r>
          </a:p>
          <a:p>
            <a:pPr>
              <a:lnSpc>
                <a:spcPct val="150000"/>
              </a:lnSpc>
            </a:pPr>
            <a:endParaRPr lang="en-US" dirty="0">
              <a:solidFill>
                <a:schemeClr val="bg1"/>
              </a:solidFill>
            </a:endParaRPr>
          </a:p>
        </p:txBody>
      </p:sp>
      <p:sp>
        <p:nvSpPr>
          <p:cNvPr id="3" name="Title 2"/>
          <p:cNvSpPr>
            <a:spLocks noGrp="1"/>
          </p:cNvSpPr>
          <p:nvPr>
            <p:ph type="title"/>
          </p:nvPr>
        </p:nvSpPr>
        <p:spPr>
          <a:xfrm>
            <a:off x="457200" y="0"/>
            <a:ext cx="8229600" cy="838200"/>
          </a:xfrm>
        </p:spPr>
        <p:txBody>
          <a:bodyPr>
            <a:normAutofit/>
          </a:bodyPr>
          <a:lstStyle/>
          <a:p>
            <a:pPr marL="0" indent="0"/>
            <a:r>
              <a:rPr smtClean="0"/>
              <a:t>Duration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229600" cy="6248400"/>
          </a:xfrm>
        </p:spPr>
        <p:txBody>
          <a:bodyPr>
            <a:normAutofit fontScale="85000" lnSpcReduction="20000"/>
          </a:bodyPr>
          <a:lstStyle/>
          <a:p>
            <a:pPr marL="0" indent="0">
              <a:lnSpc>
                <a:spcPct val="160000"/>
              </a:lnSpc>
            </a:pPr>
            <a:r>
              <a:rPr lang="en-US" dirty="0" smtClean="0"/>
              <a:t> </a:t>
            </a:r>
            <a:r>
              <a:rPr lang="en-US" dirty="0" smtClean="0">
                <a:solidFill>
                  <a:schemeClr val="bg1"/>
                </a:solidFill>
              </a:rPr>
              <a:t>A phase is defined as that portion of the wave between departure from and return to the baseline. </a:t>
            </a:r>
          </a:p>
          <a:p>
            <a:pPr marL="0" indent="0">
              <a:lnSpc>
                <a:spcPct val="160000"/>
              </a:lnSpc>
            </a:pPr>
            <a:r>
              <a:rPr lang="en-US" dirty="0" smtClean="0">
                <a:solidFill>
                  <a:schemeClr val="bg1"/>
                </a:solidFill>
              </a:rPr>
              <a:t>The number of phases is determined by counting the number of positive and negative peaks to and fro the baseline or by counting the number of baseline crossings and add 1.</a:t>
            </a:r>
          </a:p>
          <a:p>
            <a:pPr marL="0" indent="0">
              <a:lnSpc>
                <a:spcPct val="160000"/>
              </a:lnSpc>
            </a:pPr>
            <a:r>
              <a:rPr lang="en-US" dirty="0" smtClean="0">
                <a:solidFill>
                  <a:schemeClr val="bg1"/>
                </a:solidFill>
              </a:rPr>
              <a:t>Normally motor unit potential has 4 phases or less.</a:t>
            </a:r>
          </a:p>
          <a:p>
            <a:pPr marL="0" indent="0">
              <a:lnSpc>
                <a:spcPct val="160000"/>
              </a:lnSpc>
            </a:pPr>
            <a:r>
              <a:rPr lang="en-US" dirty="0" smtClean="0">
                <a:solidFill>
                  <a:schemeClr val="bg1"/>
                </a:solidFill>
              </a:rPr>
              <a:t> </a:t>
            </a:r>
            <a:r>
              <a:rPr lang="en-US" dirty="0" err="1" smtClean="0">
                <a:solidFill>
                  <a:schemeClr val="bg1"/>
                </a:solidFill>
              </a:rPr>
              <a:t>Polyphasic</a:t>
            </a:r>
            <a:r>
              <a:rPr lang="en-US" dirty="0" smtClean="0">
                <a:solidFill>
                  <a:schemeClr val="bg1"/>
                </a:solidFill>
              </a:rPr>
              <a:t> potentials with more than 4 phases are occasionally seen, but do not exceed 15-25%. </a:t>
            </a:r>
          </a:p>
          <a:p>
            <a:pPr marL="0" indent="0">
              <a:lnSpc>
                <a:spcPct val="160000"/>
              </a:lnSpc>
            </a:pPr>
            <a:r>
              <a:rPr lang="en-US" dirty="0" smtClean="0">
                <a:solidFill>
                  <a:schemeClr val="bg1"/>
                </a:solidFill>
              </a:rPr>
              <a:t>The fibers synchronicity determines the number of phases in the motor unit potential. </a:t>
            </a:r>
          </a:p>
          <a:p>
            <a:pPr marL="0" indent="0">
              <a:lnSpc>
                <a:spcPct val="160000"/>
              </a:lnSpc>
            </a:pPr>
            <a:r>
              <a:rPr lang="en-US" dirty="0" smtClean="0">
                <a:solidFill>
                  <a:schemeClr val="bg1"/>
                </a:solidFill>
              </a:rPr>
              <a:t>That is , the extent to which the muscle fibers within the motor unit fire more or less at the same time.</a:t>
            </a:r>
          </a:p>
          <a:p>
            <a:endParaRPr lang="en-US" dirty="0"/>
          </a:p>
        </p:txBody>
      </p:sp>
      <p:sp>
        <p:nvSpPr>
          <p:cNvPr id="3" name="Title 2"/>
          <p:cNvSpPr>
            <a:spLocks noGrp="1"/>
          </p:cNvSpPr>
          <p:nvPr>
            <p:ph type="title"/>
          </p:nvPr>
        </p:nvSpPr>
        <p:spPr>
          <a:xfrm>
            <a:off x="457200" y="0"/>
            <a:ext cx="8229600" cy="762000"/>
          </a:xfrm>
        </p:spPr>
        <p:txBody>
          <a:bodyPr>
            <a:normAutofit/>
          </a:bodyPr>
          <a:lstStyle/>
          <a:p>
            <a:r>
              <a:rPr smtClean="0"/>
              <a:t> Phases </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xmlns="" val="0"/>
              </a:ext>
            </a:extLst>
          </a:blip>
          <a:srcRect l="-1053" t="3333" b="8890"/>
          <a:stretch>
            <a:fillRect/>
          </a:stretch>
        </p:blipFill>
        <p:spPr bwMode="auto">
          <a:xfrm>
            <a:off x="304800" y="152400"/>
            <a:ext cx="8534400" cy="6400800"/>
          </a:xfrm>
          <a:prstGeom prst="rect">
            <a:avLst/>
          </a:prstGeom>
          <a:noFill/>
          <a:ln w="1905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5867400"/>
          </a:xfrm>
        </p:spPr>
        <p:txBody>
          <a:bodyPr>
            <a:normAutofit fontScale="85000" lnSpcReduction="10000"/>
          </a:bodyPr>
          <a:lstStyle/>
          <a:p>
            <a:pPr marL="0" indent="0">
              <a:lnSpc>
                <a:spcPct val="150000"/>
              </a:lnSpc>
            </a:pPr>
            <a:r>
              <a:rPr lang="en-US" dirty="0" smtClean="0"/>
              <a:t> </a:t>
            </a:r>
            <a:r>
              <a:rPr lang="en-US" dirty="0" smtClean="0">
                <a:solidFill>
                  <a:schemeClr val="bg1"/>
                </a:solidFill>
              </a:rPr>
              <a:t>MUAP usually are stable in morphology from potential to potential. </a:t>
            </a:r>
          </a:p>
          <a:p>
            <a:pPr marL="0" indent="0">
              <a:lnSpc>
                <a:spcPct val="150000"/>
              </a:lnSpc>
            </a:pPr>
            <a:r>
              <a:rPr lang="en-US" dirty="0" smtClean="0">
                <a:solidFill>
                  <a:schemeClr val="bg1"/>
                </a:solidFill>
              </a:rPr>
              <a:t>This stability is due to the fact that each time a nerve action potential is generated there is normally effective transmission across the NMJ  and all muscle fibers of the motor unit fire.</a:t>
            </a:r>
          </a:p>
          <a:p>
            <a:pPr marL="0" indent="0">
              <a:lnSpc>
                <a:spcPct val="150000"/>
              </a:lnSpc>
            </a:pPr>
            <a:r>
              <a:rPr lang="en-US" dirty="0" smtClean="0">
                <a:solidFill>
                  <a:schemeClr val="bg1"/>
                </a:solidFill>
              </a:rPr>
              <a:t>Unstable MUAP may result from impaired NMJ transmission, when individual muscle fibers either are blocked or come to action potential at varying intervals leading to a MUAP that changes in configuration from impulse to impulse.</a:t>
            </a:r>
          </a:p>
          <a:p>
            <a:pPr marL="0" indent="0">
              <a:lnSpc>
                <a:spcPct val="150000"/>
              </a:lnSpc>
            </a:pPr>
            <a:r>
              <a:rPr lang="en-US" dirty="0" smtClean="0">
                <a:solidFill>
                  <a:schemeClr val="bg1"/>
                </a:solidFill>
              </a:rPr>
              <a:t>There is a change between potentials in either the amplitude or the number of phases or both.</a:t>
            </a:r>
          </a:p>
          <a:p>
            <a:endParaRPr lang="en-US" dirty="0"/>
          </a:p>
        </p:txBody>
      </p:sp>
      <p:sp>
        <p:nvSpPr>
          <p:cNvPr id="3" name="Title 2"/>
          <p:cNvSpPr>
            <a:spLocks noGrp="1"/>
          </p:cNvSpPr>
          <p:nvPr>
            <p:ph type="title"/>
          </p:nvPr>
        </p:nvSpPr>
        <p:spPr>
          <a:xfrm>
            <a:off x="457200" y="152400"/>
            <a:ext cx="8229600" cy="762000"/>
          </a:xfrm>
        </p:spPr>
        <p:txBody>
          <a:bodyPr/>
          <a:lstStyle/>
          <a:p>
            <a:r>
              <a:rPr smtClean="0"/>
              <a:t>Stability</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562600"/>
          </a:xfrm>
        </p:spPr>
        <p:txBody>
          <a:bodyPr>
            <a:normAutofit/>
          </a:bodyPr>
          <a:lstStyle/>
          <a:p>
            <a:pPr marL="0" indent="0">
              <a:lnSpc>
                <a:spcPct val="150000"/>
              </a:lnSpc>
            </a:pPr>
            <a:r>
              <a:rPr lang="en-US" dirty="0" smtClean="0">
                <a:solidFill>
                  <a:schemeClr val="bg1"/>
                </a:solidFill>
              </a:rPr>
              <a:t>Mild voluntary contraction causes low, isolated frequency( one or two impulse per second ). </a:t>
            </a:r>
          </a:p>
          <a:p>
            <a:pPr marL="0" indent="0">
              <a:lnSpc>
                <a:spcPct val="150000"/>
              </a:lnSpc>
            </a:pPr>
            <a:r>
              <a:rPr lang="en-US" dirty="0" smtClean="0">
                <a:solidFill>
                  <a:schemeClr val="bg1"/>
                </a:solidFill>
              </a:rPr>
              <a:t>During muscle contraction there are only two ways to increase muscle force </a:t>
            </a:r>
          </a:p>
          <a:p>
            <a:pPr marL="0" indent="0">
              <a:lnSpc>
                <a:spcPct val="150000"/>
              </a:lnSpc>
              <a:buNone/>
            </a:pPr>
            <a:r>
              <a:rPr lang="en-US" dirty="0" smtClean="0">
                <a:solidFill>
                  <a:schemeClr val="bg1"/>
                </a:solidFill>
              </a:rPr>
              <a:t>-motor unit can increase their firing rate </a:t>
            </a:r>
          </a:p>
          <a:p>
            <a:pPr>
              <a:lnSpc>
                <a:spcPct val="150000"/>
              </a:lnSpc>
              <a:buNone/>
            </a:pPr>
            <a:r>
              <a:rPr lang="en-US" dirty="0" smtClean="0">
                <a:solidFill>
                  <a:schemeClr val="bg1"/>
                </a:solidFill>
              </a:rPr>
              <a:t>-Additional motor unit can fire</a:t>
            </a:r>
          </a:p>
          <a:p>
            <a:pPr marL="0" indent="0">
              <a:lnSpc>
                <a:spcPct val="150000"/>
              </a:lnSpc>
            </a:pPr>
            <a:r>
              <a:rPr lang="en-US" dirty="0" smtClean="0">
                <a:solidFill>
                  <a:schemeClr val="bg1"/>
                </a:solidFill>
              </a:rPr>
              <a:t>One increases force using a combination of these two processes resulting in orderly recruitment of motor unit.</a:t>
            </a:r>
          </a:p>
          <a:p>
            <a:endParaRPr lang="en-US" dirty="0"/>
          </a:p>
        </p:txBody>
      </p:sp>
      <p:sp>
        <p:nvSpPr>
          <p:cNvPr id="3" name="Title 2"/>
          <p:cNvSpPr>
            <a:spLocks noGrp="1"/>
          </p:cNvSpPr>
          <p:nvPr>
            <p:ph type="title"/>
          </p:nvPr>
        </p:nvSpPr>
        <p:spPr>
          <a:xfrm>
            <a:off x="457200" y="0"/>
            <a:ext cx="8229600" cy="762000"/>
          </a:xfrm>
        </p:spPr>
        <p:txBody>
          <a:bodyPr>
            <a:noAutofit/>
          </a:bodyPr>
          <a:lstStyle/>
          <a:p>
            <a:r>
              <a:rPr sz="2800" b="1" smtClean="0"/>
              <a:t>Discharge pattern of potential at maximal activity-</a:t>
            </a:r>
            <a:endParaRPr lang="en-US" sz="54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6096000"/>
          </a:xfrm>
        </p:spPr>
        <p:txBody>
          <a:bodyPr>
            <a:normAutofit fontScale="92500" lnSpcReduction="10000"/>
          </a:bodyPr>
          <a:lstStyle/>
          <a:p>
            <a:pPr marL="0" indent="0">
              <a:lnSpc>
                <a:spcPct val="150000"/>
              </a:lnSpc>
            </a:pPr>
            <a:r>
              <a:rPr lang="en-US" dirty="0" smtClean="0">
                <a:solidFill>
                  <a:schemeClr val="bg1"/>
                </a:solidFill>
              </a:rPr>
              <a:t>With smallest contraction a single motor unit normally begins firing semi rhythmically as one increases force the first motor unit increases the firing rate then second motor unit begins to fire and so forth additional motor units being recruited as force is increased</a:t>
            </a:r>
          </a:p>
          <a:p>
            <a:pPr marL="0" indent="0">
              <a:lnSpc>
                <a:spcPct val="150000"/>
              </a:lnSpc>
            </a:pPr>
            <a:r>
              <a:rPr lang="en-US" dirty="0" smtClean="0">
                <a:solidFill>
                  <a:schemeClr val="bg1"/>
                </a:solidFill>
              </a:rPr>
              <a:t>With greater contraction, many motor units begin to fire very rapidly. </a:t>
            </a:r>
          </a:p>
          <a:p>
            <a:pPr marL="0" indent="0">
              <a:lnSpc>
                <a:spcPct val="150000"/>
              </a:lnSpc>
            </a:pPr>
            <a:r>
              <a:rPr lang="en-US" dirty="0" smtClean="0">
                <a:solidFill>
                  <a:schemeClr val="bg1"/>
                </a:solidFill>
              </a:rPr>
              <a:t>Simultaneously, activation of different motor units no longer allows recognition of individual unit. </a:t>
            </a:r>
          </a:p>
          <a:p>
            <a:pPr marL="0" indent="0">
              <a:lnSpc>
                <a:spcPct val="150000"/>
              </a:lnSpc>
            </a:pPr>
            <a:r>
              <a:rPr lang="en-US" dirty="0" smtClean="0">
                <a:solidFill>
                  <a:schemeClr val="bg1"/>
                </a:solidFill>
              </a:rPr>
              <a:t>Hence, this summated response is usually referred as an interference pattern. </a:t>
            </a:r>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6172200"/>
          </a:xfrm>
        </p:spPr>
        <p:txBody>
          <a:bodyPr>
            <a:normAutofit fontScale="85000" lnSpcReduction="10000"/>
          </a:bodyPr>
          <a:lstStyle/>
          <a:p>
            <a:pPr marL="0" indent="0">
              <a:lnSpc>
                <a:spcPct val="150000"/>
              </a:lnSpc>
            </a:pPr>
            <a:r>
              <a:rPr lang="en-US" dirty="0" smtClean="0">
                <a:solidFill>
                  <a:prstClr val="black"/>
                </a:solidFill>
              </a:rPr>
              <a:t>Analyzing the interference pattern is important to determine not only motor units discharged at maximal effort, but also number of firing motor units appropriate for extended muscle force.</a:t>
            </a:r>
          </a:p>
          <a:p>
            <a:pPr marL="0" indent="0">
              <a:lnSpc>
                <a:spcPct val="150000"/>
              </a:lnSpc>
            </a:pPr>
            <a:endParaRPr lang="en-US" dirty="0" smtClean="0">
              <a:solidFill>
                <a:prstClr val="black"/>
              </a:solidFill>
            </a:endParaRPr>
          </a:p>
          <a:p>
            <a:pPr marL="0" indent="0">
              <a:lnSpc>
                <a:spcPct val="150000"/>
              </a:lnSpc>
            </a:pPr>
            <a:r>
              <a:rPr lang="en-US" dirty="0" smtClean="0">
                <a:solidFill>
                  <a:prstClr val="black"/>
                </a:solidFill>
              </a:rPr>
              <a:t>Interference pattern depends upon</a:t>
            </a:r>
          </a:p>
          <a:p>
            <a:pPr marL="0" lvl="0" indent="0">
              <a:lnSpc>
                <a:spcPct val="150000"/>
              </a:lnSpc>
              <a:buNone/>
            </a:pPr>
            <a:r>
              <a:rPr lang="en-US" dirty="0" smtClean="0">
                <a:solidFill>
                  <a:prstClr val="black"/>
                </a:solidFill>
              </a:rPr>
              <a:t>-Decreasing input to the motor neuron pool</a:t>
            </a:r>
          </a:p>
          <a:p>
            <a:pPr marL="0" lvl="0" indent="0">
              <a:lnSpc>
                <a:spcPct val="150000"/>
              </a:lnSpc>
              <a:buNone/>
            </a:pPr>
            <a:r>
              <a:rPr lang="en-US" dirty="0" smtClean="0">
                <a:solidFill>
                  <a:prstClr val="black"/>
                </a:solidFill>
              </a:rPr>
              <a:t>-Anterior horn cell</a:t>
            </a:r>
          </a:p>
          <a:p>
            <a:pPr marL="0" lvl="0" indent="0">
              <a:lnSpc>
                <a:spcPct val="150000"/>
              </a:lnSpc>
              <a:buNone/>
            </a:pPr>
            <a:r>
              <a:rPr lang="en-US" dirty="0" smtClean="0">
                <a:solidFill>
                  <a:prstClr val="black"/>
                </a:solidFill>
              </a:rPr>
              <a:t>-Peripheral nerves</a:t>
            </a:r>
          </a:p>
          <a:p>
            <a:pPr marL="0" lvl="0" indent="0">
              <a:lnSpc>
                <a:spcPct val="150000"/>
              </a:lnSpc>
              <a:buNone/>
            </a:pPr>
            <a:r>
              <a:rPr lang="en-US" dirty="0" smtClean="0">
                <a:solidFill>
                  <a:prstClr val="black"/>
                </a:solidFill>
              </a:rPr>
              <a:t>-Root involvement </a:t>
            </a:r>
          </a:p>
          <a:p>
            <a:pPr marL="0" lvl="0" indent="0">
              <a:lnSpc>
                <a:spcPct val="150000"/>
              </a:lnSpc>
              <a:buNone/>
            </a:pPr>
            <a:r>
              <a:rPr lang="en-US" dirty="0" smtClean="0">
                <a:solidFill>
                  <a:prstClr val="black"/>
                </a:solidFill>
              </a:rPr>
              <a:t>-</a:t>
            </a:r>
            <a:r>
              <a:rPr lang="en-US" dirty="0" err="1" smtClean="0">
                <a:solidFill>
                  <a:prstClr val="black"/>
                </a:solidFill>
              </a:rPr>
              <a:t>Neuro</a:t>
            </a:r>
            <a:r>
              <a:rPr lang="en-US" dirty="0" smtClean="0">
                <a:solidFill>
                  <a:prstClr val="black"/>
                </a:solidFill>
              </a:rPr>
              <a:t> muscular transmission</a:t>
            </a:r>
          </a:p>
          <a:p>
            <a:pPr marL="0" lvl="0" indent="0">
              <a:lnSpc>
                <a:spcPct val="150000"/>
              </a:lnSpc>
              <a:buNone/>
            </a:pPr>
            <a:r>
              <a:rPr lang="en-US" dirty="0" smtClean="0">
                <a:solidFill>
                  <a:prstClr val="black"/>
                </a:solidFill>
              </a:rPr>
              <a:t>-Muscle </a:t>
            </a:r>
            <a:r>
              <a:rPr lang="en-US" dirty="0" err="1" smtClean="0">
                <a:solidFill>
                  <a:prstClr val="black"/>
                </a:solidFill>
              </a:rPr>
              <a:t>fibres</a:t>
            </a:r>
            <a:endParaRPr lang="en-US" dirty="0" smtClean="0">
              <a:solidFill>
                <a:prstClr val="black"/>
              </a:solidFill>
            </a:endParaRPr>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019800"/>
          </a:xfrm>
        </p:spPr>
        <p:txBody>
          <a:bodyPr>
            <a:normAutofit lnSpcReduction="10000"/>
          </a:bodyPr>
          <a:lstStyle/>
          <a:p>
            <a:pPr marL="0" indent="0">
              <a:lnSpc>
                <a:spcPct val="150000"/>
              </a:lnSpc>
            </a:pPr>
            <a:r>
              <a:rPr lang="en-US" dirty="0" smtClean="0">
                <a:solidFill>
                  <a:schemeClr val="bg1"/>
                </a:solidFill>
              </a:rPr>
              <a:t>Normally the ratio of firing frequency to the number of different MUAPs firing is approximately 5:1.</a:t>
            </a:r>
          </a:p>
          <a:p>
            <a:pPr marL="0" indent="0">
              <a:lnSpc>
                <a:spcPct val="150000"/>
              </a:lnSpc>
            </a:pPr>
            <a:r>
              <a:rPr lang="en-US" dirty="0" smtClean="0">
                <a:solidFill>
                  <a:schemeClr val="bg1"/>
                </a:solidFill>
              </a:rPr>
              <a:t>Thus, by the time first MUAP firing frequency reaches 10 Hz, a second MUAP should begin to fire; by 15Hz , the third unit should fire, and so forth.</a:t>
            </a:r>
          </a:p>
          <a:p>
            <a:pPr marL="0" indent="0">
              <a:lnSpc>
                <a:spcPct val="150000"/>
              </a:lnSpc>
            </a:pPr>
            <a:r>
              <a:rPr lang="en-US" dirty="0" smtClean="0">
                <a:solidFill>
                  <a:schemeClr val="bg1"/>
                </a:solidFill>
              </a:rPr>
              <a:t>During maximal contraction, multiple MUAPs normally overlap and create an interference pattern in which no single motor unit can be distinguished.</a:t>
            </a:r>
          </a:p>
          <a:p>
            <a:pPr marL="0" indent="0">
              <a:lnSpc>
                <a:spcPct val="150000"/>
              </a:lnSpc>
            </a:pPr>
            <a:r>
              <a:rPr lang="en-US" dirty="0" smtClean="0">
                <a:solidFill>
                  <a:schemeClr val="bg1"/>
                </a:solidFill>
              </a:rPr>
              <a:t>Interference pattern depends on two processes ; </a:t>
            </a:r>
            <a:r>
              <a:rPr lang="en-US" dirty="0" smtClean="0">
                <a:solidFill>
                  <a:schemeClr val="tx2"/>
                </a:solidFill>
              </a:rPr>
              <a:t>Activation and recruitment</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248400"/>
          </a:xfrm>
        </p:spPr>
        <p:txBody>
          <a:bodyPr>
            <a:normAutofit fontScale="85000" lnSpcReduction="20000"/>
          </a:bodyPr>
          <a:lstStyle/>
          <a:p>
            <a:pPr marL="0" indent="0">
              <a:lnSpc>
                <a:spcPct val="150000"/>
              </a:lnSpc>
              <a:buNone/>
            </a:pPr>
            <a:r>
              <a:rPr lang="en-US" b="1" dirty="0" smtClean="0">
                <a:solidFill>
                  <a:schemeClr val="bg1"/>
                </a:solidFill>
              </a:rPr>
              <a:t>Activation</a:t>
            </a:r>
            <a:r>
              <a:rPr lang="en-US" dirty="0" smtClean="0">
                <a:solidFill>
                  <a:schemeClr val="bg1"/>
                </a:solidFill>
              </a:rPr>
              <a:t> refers to the ability to increase firing rate. </a:t>
            </a:r>
          </a:p>
          <a:p>
            <a:pPr marL="0" indent="0">
              <a:lnSpc>
                <a:spcPct val="150000"/>
              </a:lnSpc>
            </a:pPr>
            <a:r>
              <a:rPr lang="en-US" dirty="0" smtClean="0">
                <a:solidFill>
                  <a:schemeClr val="bg1"/>
                </a:solidFill>
              </a:rPr>
              <a:t>This is central process. </a:t>
            </a:r>
          </a:p>
          <a:p>
            <a:pPr marL="0" indent="0">
              <a:lnSpc>
                <a:spcPct val="150000"/>
              </a:lnSpc>
            </a:pPr>
            <a:r>
              <a:rPr lang="en-US" dirty="0" smtClean="0">
                <a:solidFill>
                  <a:schemeClr val="bg1"/>
                </a:solidFill>
              </a:rPr>
              <a:t>Poor activation may be seen in diseases of CNS or as a manifestation of pain, poor cooperation or functional disorders, judged by </a:t>
            </a:r>
            <a:r>
              <a:rPr lang="en-US" dirty="0" err="1" smtClean="0">
                <a:solidFill>
                  <a:schemeClr val="bg1"/>
                </a:solidFill>
              </a:rPr>
              <a:t>submaximal</a:t>
            </a:r>
            <a:r>
              <a:rPr lang="en-US" dirty="0" smtClean="0">
                <a:solidFill>
                  <a:schemeClr val="bg1"/>
                </a:solidFill>
              </a:rPr>
              <a:t> sustained firing rate.</a:t>
            </a:r>
          </a:p>
          <a:p>
            <a:pPr marL="0" indent="0">
              <a:lnSpc>
                <a:spcPct val="150000"/>
              </a:lnSpc>
              <a:buNone/>
            </a:pPr>
            <a:r>
              <a:rPr lang="en-US" b="1" dirty="0" smtClean="0">
                <a:solidFill>
                  <a:schemeClr val="bg1"/>
                </a:solidFill>
              </a:rPr>
              <a:t>Recruitment</a:t>
            </a:r>
            <a:r>
              <a:rPr lang="en-US" dirty="0" smtClean="0">
                <a:solidFill>
                  <a:schemeClr val="bg1"/>
                </a:solidFill>
              </a:rPr>
              <a:t> refers to the ability to add motor units as the firing rate increases. </a:t>
            </a:r>
          </a:p>
          <a:p>
            <a:pPr marL="0" indent="0">
              <a:lnSpc>
                <a:spcPct val="150000"/>
              </a:lnSpc>
            </a:pPr>
            <a:r>
              <a:rPr lang="en-US" dirty="0" smtClean="0">
                <a:solidFill>
                  <a:schemeClr val="bg1"/>
                </a:solidFill>
              </a:rPr>
              <a:t>Decreased recruitment occurs when there has been loss of MUAPs usually through axonal loss or conduction block. </a:t>
            </a:r>
          </a:p>
          <a:p>
            <a:pPr marL="0" indent="0">
              <a:lnSpc>
                <a:spcPct val="150000"/>
              </a:lnSpc>
            </a:pPr>
            <a:r>
              <a:rPr lang="en-US" dirty="0" smtClean="0">
                <a:solidFill>
                  <a:schemeClr val="bg1"/>
                </a:solidFill>
              </a:rPr>
              <a:t>Recruitment is reduced primarily in neuropathic diseases, rarely in severe end stage </a:t>
            </a:r>
            <a:r>
              <a:rPr lang="en-US" dirty="0" err="1" smtClean="0">
                <a:solidFill>
                  <a:schemeClr val="bg1"/>
                </a:solidFill>
              </a:rPr>
              <a:t>myopathy</a:t>
            </a:r>
            <a:r>
              <a:rPr lang="en-US" dirty="0" smtClean="0">
                <a:solidFill>
                  <a:schemeClr val="bg1"/>
                </a:solidFill>
              </a:rPr>
              <a:t> if every muscle fiber of a MUAP is lost, the number of MUAPs also will effectively decrease, leading to reduced recruitment.</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2895600" cy="4572000"/>
          </a:xfrm>
        </p:spPr>
        <p:txBody>
          <a:bodyPr/>
          <a:lstStyle/>
          <a:p>
            <a:r>
              <a:rPr lang="en-US" dirty="0" smtClean="0">
                <a:solidFill>
                  <a:schemeClr val="bg1"/>
                </a:solidFill>
              </a:rPr>
              <a:t>MOTOR UNIT:</a:t>
            </a:r>
          </a:p>
          <a:p>
            <a:r>
              <a:rPr lang="en-US" dirty="0" smtClean="0">
                <a:solidFill>
                  <a:schemeClr val="bg1"/>
                </a:solidFill>
              </a:rPr>
              <a:t> Composed of one AHC,</a:t>
            </a:r>
          </a:p>
          <a:p>
            <a:r>
              <a:rPr lang="en-US" dirty="0" smtClean="0">
                <a:solidFill>
                  <a:schemeClr val="bg1"/>
                </a:solidFill>
              </a:rPr>
              <a:t>one axon, its</a:t>
            </a:r>
          </a:p>
          <a:p>
            <a:r>
              <a:rPr lang="en-US" dirty="0" smtClean="0">
                <a:solidFill>
                  <a:schemeClr val="bg1"/>
                </a:solidFill>
              </a:rPr>
              <a:t>neuromuscular junction</a:t>
            </a:r>
          </a:p>
          <a:p>
            <a:r>
              <a:rPr lang="en-US" dirty="0" smtClean="0">
                <a:solidFill>
                  <a:schemeClr val="bg1"/>
                </a:solidFill>
              </a:rPr>
              <a:t>and all muscle fibers</a:t>
            </a:r>
          </a:p>
          <a:p>
            <a:r>
              <a:rPr lang="en-US" dirty="0" smtClean="0">
                <a:solidFill>
                  <a:schemeClr val="bg1"/>
                </a:solidFill>
              </a:rPr>
              <a:t>innervated by that axon</a:t>
            </a:r>
            <a:endParaRPr lang="en-US" dirty="0">
              <a:solidFill>
                <a:schemeClr val="bg1"/>
              </a:solidFill>
            </a:endParaRPr>
          </a:p>
        </p:txBody>
      </p:sp>
      <p:sp>
        <p:nvSpPr>
          <p:cNvPr id="3" name="Title 2"/>
          <p:cNvSpPr>
            <a:spLocks noGrp="1"/>
          </p:cNvSpPr>
          <p:nvPr>
            <p:ph type="title"/>
          </p:nvPr>
        </p:nvSpPr>
        <p:spPr/>
        <p:txBody>
          <a:bodyPr/>
          <a:lstStyle/>
          <a:p>
            <a:r>
              <a:rPr smtClean="0"/>
              <a:t>Motor unit</a:t>
            </a:r>
            <a:endParaRPr lang="en-US" dirty="0"/>
          </a:p>
        </p:txBody>
      </p:sp>
      <p:sp>
        <p:nvSpPr>
          <p:cNvPr id="4" name="Rectangle 3"/>
          <p:cNvSpPr/>
          <p:nvPr/>
        </p:nvSpPr>
        <p:spPr>
          <a:xfrm>
            <a:off x="4191000" y="228600"/>
            <a:ext cx="4191000" cy="350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a:blip r:embed="rId2"/>
          <a:srcRect l="43558" t="36813" r="36530" b="11538"/>
          <a:stretch>
            <a:fillRect/>
          </a:stretch>
        </p:blipFill>
        <p:spPr bwMode="auto">
          <a:xfrm>
            <a:off x="4267200" y="304800"/>
            <a:ext cx="4038600" cy="3341594"/>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l="9590" t="23626" r="34187" b="22528"/>
          <a:stretch>
            <a:fillRect/>
          </a:stretch>
        </p:blipFill>
        <p:spPr bwMode="auto">
          <a:xfrm>
            <a:off x="4343400" y="3810000"/>
            <a:ext cx="3954966"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096000"/>
          </a:xfrm>
        </p:spPr>
        <p:txBody>
          <a:bodyPr>
            <a:normAutofit fontScale="92500" lnSpcReduction="10000"/>
          </a:bodyPr>
          <a:lstStyle/>
          <a:p>
            <a:pPr marL="0" indent="0">
              <a:buNone/>
            </a:pPr>
            <a:r>
              <a:rPr lang="en-US" dirty="0" smtClean="0"/>
              <a:t>Early </a:t>
            </a:r>
            <a:r>
              <a:rPr lang="en-US" dirty="0" err="1" smtClean="0"/>
              <a:t>rectruitment</a:t>
            </a:r>
            <a:r>
              <a:rPr lang="en-US" dirty="0" smtClean="0"/>
              <a:t> </a:t>
            </a:r>
          </a:p>
          <a:p>
            <a:pPr marL="0" indent="0">
              <a:lnSpc>
                <a:spcPct val="150000"/>
              </a:lnSpc>
            </a:pPr>
            <a:r>
              <a:rPr lang="en-US" dirty="0" smtClean="0">
                <a:solidFill>
                  <a:schemeClr val="bg1"/>
                </a:solidFill>
              </a:rPr>
              <a:t>It is inappropriate firing of many motor units to generate a small amount of force.</a:t>
            </a:r>
          </a:p>
          <a:p>
            <a:pPr marL="0" indent="0">
              <a:lnSpc>
                <a:spcPct val="150000"/>
              </a:lnSpc>
            </a:pPr>
            <a:r>
              <a:rPr lang="en-US" dirty="0" smtClean="0">
                <a:solidFill>
                  <a:schemeClr val="bg1"/>
                </a:solidFill>
              </a:rPr>
              <a:t>Diseases in which there is dropout of individual muscle fibers from a motor unit(</a:t>
            </a:r>
            <a:r>
              <a:rPr lang="en-US" dirty="0" err="1" smtClean="0">
                <a:solidFill>
                  <a:schemeClr val="bg1"/>
                </a:solidFill>
              </a:rPr>
              <a:t>eg</a:t>
            </a:r>
            <a:r>
              <a:rPr lang="en-US" dirty="0" smtClean="0">
                <a:solidFill>
                  <a:schemeClr val="bg1"/>
                </a:solidFill>
              </a:rPr>
              <a:t>. </a:t>
            </a:r>
            <a:r>
              <a:rPr lang="en-US" dirty="0" err="1" smtClean="0">
                <a:solidFill>
                  <a:schemeClr val="bg1"/>
                </a:solidFill>
              </a:rPr>
              <a:t>Myopathies</a:t>
            </a:r>
            <a:r>
              <a:rPr lang="en-US" dirty="0" smtClean="0">
                <a:solidFill>
                  <a:schemeClr val="bg1"/>
                </a:solidFill>
              </a:rPr>
              <a:t> , NMJ diseases with block ) the motor unit becomes smaller and subsequently generates less force. </a:t>
            </a:r>
          </a:p>
          <a:p>
            <a:pPr marL="0" indent="0">
              <a:lnSpc>
                <a:spcPct val="150000"/>
              </a:lnSpc>
            </a:pPr>
            <a:r>
              <a:rPr lang="en-US" dirty="0" smtClean="0">
                <a:solidFill>
                  <a:schemeClr val="bg1"/>
                </a:solidFill>
              </a:rPr>
              <a:t>Because each motor unit generates less force, many motor units must fire to generate even a small amount of force.</a:t>
            </a:r>
          </a:p>
          <a:p>
            <a:pPr marL="0" indent="0">
              <a:lnSpc>
                <a:spcPct val="150000"/>
              </a:lnSpc>
            </a:pPr>
            <a:r>
              <a:rPr lang="en-US" dirty="0" smtClean="0">
                <a:solidFill>
                  <a:schemeClr val="bg1"/>
                </a:solidFill>
              </a:rPr>
              <a:t>On the monitor, many MUAPs will appear to fire almost simultaneously, with small amounts of force</a:t>
            </a:r>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334000"/>
          </a:xfrm>
        </p:spPr>
        <p:txBody>
          <a:bodyPr>
            <a:normAutofit lnSpcReduction="10000"/>
          </a:bodyPr>
          <a:lstStyle/>
          <a:p>
            <a:pPr>
              <a:lnSpc>
                <a:spcPct val="150000"/>
              </a:lnSpc>
            </a:pPr>
            <a:r>
              <a:rPr lang="en-US" altLang="en-US" dirty="0" err="1" smtClean="0">
                <a:solidFill>
                  <a:schemeClr val="bg1"/>
                </a:solidFill>
              </a:rPr>
              <a:t>Mononeuropathy</a:t>
            </a:r>
            <a:endParaRPr lang="en-US" altLang="en-US" dirty="0" smtClean="0">
              <a:solidFill>
                <a:schemeClr val="bg1"/>
              </a:solidFill>
            </a:endParaRPr>
          </a:p>
          <a:p>
            <a:pPr>
              <a:lnSpc>
                <a:spcPct val="150000"/>
              </a:lnSpc>
            </a:pPr>
            <a:r>
              <a:rPr lang="en-US" altLang="en-US" dirty="0" err="1" smtClean="0">
                <a:solidFill>
                  <a:schemeClr val="bg1"/>
                </a:solidFill>
              </a:rPr>
              <a:t>Mononeuropathy</a:t>
            </a:r>
            <a:r>
              <a:rPr lang="en-US" altLang="en-US" dirty="0" smtClean="0">
                <a:solidFill>
                  <a:schemeClr val="bg1"/>
                </a:solidFill>
              </a:rPr>
              <a:t> Multiplex</a:t>
            </a:r>
          </a:p>
          <a:p>
            <a:pPr>
              <a:lnSpc>
                <a:spcPct val="150000"/>
              </a:lnSpc>
            </a:pPr>
            <a:r>
              <a:rPr lang="en-US" altLang="en-US" dirty="0" err="1" smtClean="0">
                <a:solidFill>
                  <a:schemeClr val="bg1"/>
                </a:solidFill>
              </a:rPr>
              <a:t>Radiculopathy</a:t>
            </a:r>
            <a:endParaRPr lang="en-US" altLang="en-US" dirty="0" smtClean="0">
              <a:solidFill>
                <a:schemeClr val="bg1"/>
              </a:solidFill>
            </a:endParaRPr>
          </a:p>
          <a:p>
            <a:pPr>
              <a:lnSpc>
                <a:spcPct val="150000"/>
              </a:lnSpc>
            </a:pPr>
            <a:r>
              <a:rPr lang="en-US" altLang="en-US" dirty="0" err="1" smtClean="0">
                <a:solidFill>
                  <a:schemeClr val="bg1"/>
                </a:solidFill>
              </a:rPr>
              <a:t>Plexopathy</a:t>
            </a:r>
            <a:r>
              <a:rPr lang="en-US" altLang="en-US" dirty="0" smtClean="0">
                <a:solidFill>
                  <a:schemeClr val="bg1"/>
                </a:solidFill>
              </a:rPr>
              <a:t> (Brachial or </a:t>
            </a:r>
            <a:r>
              <a:rPr lang="en-US" altLang="en-US" dirty="0" err="1" smtClean="0">
                <a:solidFill>
                  <a:schemeClr val="bg1"/>
                </a:solidFill>
              </a:rPr>
              <a:t>Lumbosacral</a:t>
            </a:r>
            <a:r>
              <a:rPr lang="en-US" altLang="en-US" dirty="0" smtClean="0">
                <a:solidFill>
                  <a:schemeClr val="bg1"/>
                </a:solidFill>
              </a:rPr>
              <a:t>)</a:t>
            </a:r>
          </a:p>
          <a:p>
            <a:pPr>
              <a:lnSpc>
                <a:spcPct val="150000"/>
              </a:lnSpc>
              <a:defRPr/>
            </a:pPr>
            <a:r>
              <a:rPr lang="en-US" altLang="en-US" dirty="0" smtClean="0">
                <a:solidFill>
                  <a:schemeClr val="bg1"/>
                </a:solidFill>
              </a:rPr>
              <a:t>Diffuse neuropathies</a:t>
            </a:r>
          </a:p>
          <a:p>
            <a:pPr>
              <a:lnSpc>
                <a:spcPct val="150000"/>
              </a:lnSpc>
              <a:defRPr/>
            </a:pPr>
            <a:r>
              <a:rPr lang="en-US" altLang="en-US" dirty="0" err="1" smtClean="0">
                <a:solidFill>
                  <a:schemeClr val="bg1"/>
                </a:solidFill>
              </a:rPr>
              <a:t>Myopathy</a:t>
            </a:r>
            <a:r>
              <a:rPr lang="en-US" altLang="en-US" dirty="0" smtClean="0">
                <a:solidFill>
                  <a:schemeClr val="bg1"/>
                </a:solidFill>
              </a:rPr>
              <a:t> </a:t>
            </a:r>
          </a:p>
          <a:p>
            <a:pPr>
              <a:lnSpc>
                <a:spcPct val="150000"/>
              </a:lnSpc>
              <a:defRPr/>
            </a:pPr>
            <a:r>
              <a:rPr lang="en-US" altLang="en-US" dirty="0" smtClean="0">
                <a:solidFill>
                  <a:schemeClr val="bg1"/>
                </a:solidFill>
              </a:rPr>
              <a:t>Muscular dystrophies</a:t>
            </a:r>
          </a:p>
          <a:p>
            <a:pPr>
              <a:lnSpc>
                <a:spcPct val="150000"/>
              </a:lnSpc>
              <a:defRPr/>
            </a:pPr>
            <a:r>
              <a:rPr lang="en-US" altLang="en-US" dirty="0" smtClean="0">
                <a:solidFill>
                  <a:schemeClr val="bg1"/>
                </a:solidFill>
              </a:rPr>
              <a:t>Anterior Horn Cell Disorders</a:t>
            </a:r>
            <a:endParaRPr lang="en-US" altLang="en-US" dirty="0">
              <a:solidFill>
                <a:schemeClr val="bg1"/>
              </a:solidFill>
            </a:endParaRPr>
          </a:p>
        </p:txBody>
      </p:sp>
      <p:sp>
        <p:nvSpPr>
          <p:cNvPr id="3" name="Title 2"/>
          <p:cNvSpPr>
            <a:spLocks noGrp="1"/>
          </p:cNvSpPr>
          <p:nvPr>
            <p:ph type="title"/>
          </p:nvPr>
        </p:nvSpPr>
        <p:spPr>
          <a:xfrm>
            <a:off x="457200" y="152400"/>
            <a:ext cx="8229600" cy="914400"/>
          </a:xfrm>
        </p:spPr>
        <p:txBody>
          <a:bodyPr/>
          <a:lstStyle/>
          <a:p>
            <a:r>
              <a:rPr altLang="en-US" smtClean="0"/>
              <a:t>Indications for EMG</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562600"/>
          </a:xfrm>
        </p:spPr>
        <p:txBody>
          <a:bodyPr>
            <a:normAutofit/>
          </a:bodyPr>
          <a:lstStyle/>
          <a:p>
            <a:pPr>
              <a:lnSpc>
                <a:spcPct val="160000"/>
              </a:lnSpc>
            </a:pPr>
            <a:r>
              <a:rPr lang="en-US" dirty="0" smtClean="0">
                <a:solidFill>
                  <a:schemeClr val="bg1"/>
                </a:solidFill>
              </a:rPr>
              <a:t>Bleeding disorder </a:t>
            </a:r>
          </a:p>
          <a:p>
            <a:pPr>
              <a:lnSpc>
                <a:spcPct val="160000"/>
              </a:lnSpc>
            </a:pPr>
            <a:r>
              <a:rPr lang="en-US" dirty="0" smtClean="0">
                <a:solidFill>
                  <a:schemeClr val="bg1"/>
                </a:solidFill>
              </a:rPr>
              <a:t>Recurrent systemic infection </a:t>
            </a:r>
          </a:p>
          <a:p>
            <a:pPr>
              <a:lnSpc>
                <a:spcPct val="160000"/>
              </a:lnSpc>
            </a:pPr>
            <a:r>
              <a:rPr lang="en-US" dirty="0" err="1" smtClean="0">
                <a:solidFill>
                  <a:schemeClr val="bg1"/>
                </a:solidFill>
              </a:rPr>
              <a:t>Localised</a:t>
            </a:r>
            <a:r>
              <a:rPr lang="en-US" dirty="0" smtClean="0">
                <a:solidFill>
                  <a:schemeClr val="bg1"/>
                </a:solidFill>
              </a:rPr>
              <a:t> inflammation </a:t>
            </a:r>
          </a:p>
          <a:p>
            <a:pPr>
              <a:lnSpc>
                <a:spcPct val="160000"/>
              </a:lnSpc>
            </a:pPr>
            <a:r>
              <a:rPr lang="en-US" dirty="0" smtClean="0">
                <a:solidFill>
                  <a:schemeClr val="bg1"/>
                </a:solidFill>
              </a:rPr>
              <a:t>Skin lesion </a:t>
            </a:r>
          </a:p>
          <a:p>
            <a:pPr>
              <a:lnSpc>
                <a:spcPct val="160000"/>
              </a:lnSpc>
            </a:pPr>
            <a:r>
              <a:rPr lang="en-US" dirty="0" smtClean="0">
                <a:solidFill>
                  <a:schemeClr val="bg1"/>
                </a:solidFill>
              </a:rPr>
              <a:t>inflammation </a:t>
            </a:r>
          </a:p>
          <a:p>
            <a:pPr>
              <a:lnSpc>
                <a:spcPct val="160000"/>
              </a:lnSpc>
            </a:pPr>
            <a:r>
              <a:rPr lang="en-US" dirty="0" smtClean="0">
                <a:solidFill>
                  <a:schemeClr val="bg1"/>
                </a:solidFill>
              </a:rPr>
              <a:t>Bleeding </a:t>
            </a:r>
          </a:p>
          <a:p>
            <a:pPr>
              <a:lnSpc>
                <a:spcPct val="160000"/>
              </a:lnSpc>
            </a:pPr>
            <a:r>
              <a:rPr lang="en-US" dirty="0" err="1" smtClean="0">
                <a:solidFill>
                  <a:schemeClr val="bg1"/>
                </a:solidFill>
              </a:rPr>
              <a:t>Vasovagal</a:t>
            </a:r>
            <a:r>
              <a:rPr lang="en-US" dirty="0" smtClean="0">
                <a:solidFill>
                  <a:schemeClr val="bg1"/>
                </a:solidFill>
              </a:rPr>
              <a:t> episode </a:t>
            </a:r>
            <a:endParaRPr lang="en-US" dirty="0">
              <a:solidFill>
                <a:schemeClr val="bg1"/>
              </a:solidFill>
            </a:endParaRPr>
          </a:p>
        </p:txBody>
      </p:sp>
      <p:sp>
        <p:nvSpPr>
          <p:cNvPr id="3" name="Title 2"/>
          <p:cNvSpPr>
            <a:spLocks noGrp="1"/>
          </p:cNvSpPr>
          <p:nvPr>
            <p:ph type="title"/>
          </p:nvPr>
        </p:nvSpPr>
        <p:spPr>
          <a:xfrm>
            <a:off x="457200" y="152400"/>
            <a:ext cx="8229600" cy="914400"/>
          </a:xfrm>
        </p:spPr>
        <p:txBody>
          <a:bodyPr/>
          <a:lstStyle/>
          <a:p>
            <a:r>
              <a:rPr lang="en-US" dirty="0" smtClean="0"/>
              <a:t>Contraindication</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150000"/>
              </a:lnSpc>
            </a:pPr>
            <a:r>
              <a:rPr lang="en-US" dirty="0" smtClean="0">
                <a:solidFill>
                  <a:schemeClr val="bg1"/>
                </a:solidFill>
              </a:rPr>
              <a:t>Fibrillation potentials</a:t>
            </a:r>
          </a:p>
          <a:p>
            <a:pPr>
              <a:lnSpc>
                <a:spcPct val="150000"/>
              </a:lnSpc>
            </a:pPr>
            <a:r>
              <a:rPr lang="en-US" dirty="0" smtClean="0">
                <a:solidFill>
                  <a:schemeClr val="bg1"/>
                </a:solidFill>
              </a:rPr>
              <a:t> Positive sharp waves</a:t>
            </a:r>
          </a:p>
          <a:p>
            <a:pPr>
              <a:lnSpc>
                <a:spcPct val="150000"/>
              </a:lnSpc>
            </a:pPr>
            <a:r>
              <a:rPr lang="en-US" dirty="0" smtClean="0">
                <a:solidFill>
                  <a:schemeClr val="bg1"/>
                </a:solidFill>
              </a:rPr>
              <a:t> Complex repetitive discharges</a:t>
            </a:r>
          </a:p>
          <a:p>
            <a:pPr>
              <a:lnSpc>
                <a:spcPct val="150000"/>
              </a:lnSpc>
            </a:pPr>
            <a:r>
              <a:rPr lang="en-US" dirty="0" smtClean="0">
                <a:solidFill>
                  <a:schemeClr val="bg1"/>
                </a:solidFill>
              </a:rPr>
              <a:t> Fasciculation potentials</a:t>
            </a:r>
          </a:p>
          <a:p>
            <a:pPr>
              <a:lnSpc>
                <a:spcPct val="150000"/>
              </a:lnSpc>
            </a:pPr>
            <a:r>
              <a:rPr lang="en-US" dirty="0" smtClean="0">
                <a:solidFill>
                  <a:schemeClr val="bg1"/>
                </a:solidFill>
              </a:rPr>
              <a:t> </a:t>
            </a:r>
            <a:r>
              <a:rPr lang="en-US" dirty="0" err="1" smtClean="0">
                <a:solidFill>
                  <a:schemeClr val="bg1"/>
                </a:solidFill>
              </a:rPr>
              <a:t>Myokymia</a:t>
            </a:r>
            <a:endParaRPr lang="en-US" dirty="0" smtClean="0">
              <a:solidFill>
                <a:schemeClr val="bg1"/>
              </a:solidFill>
            </a:endParaRPr>
          </a:p>
          <a:p>
            <a:pPr>
              <a:lnSpc>
                <a:spcPct val="150000"/>
              </a:lnSpc>
            </a:pPr>
            <a:r>
              <a:rPr lang="en-US" dirty="0" smtClean="0">
                <a:solidFill>
                  <a:schemeClr val="bg1"/>
                </a:solidFill>
              </a:rPr>
              <a:t> </a:t>
            </a:r>
            <a:r>
              <a:rPr lang="en-US" dirty="0" err="1" smtClean="0">
                <a:solidFill>
                  <a:schemeClr val="bg1"/>
                </a:solidFill>
              </a:rPr>
              <a:t>Neuromyotonia</a:t>
            </a:r>
            <a:endParaRPr lang="en-US" dirty="0" smtClean="0">
              <a:solidFill>
                <a:schemeClr val="bg1"/>
              </a:solidFill>
            </a:endParaRPr>
          </a:p>
          <a:p>
            <a:pPr>
              <a:lnSpc>
                <a:spcPct val="150000"/>
              </a:lnSpc>
            </a:pPr>
            <a:r>
              <a:rPr lang="en-US" dirty="0" smtClean="0">
                <a:solidFill>
                  <a:schemeClr val="bg1"/>
                </a:solidFill>
              </a:rPr>
              <a:t> cramps</a:t>
            </a:r>
            <a:endParaRPr lang="en-US" dirty="0">
              <a:solidFill>
                <a:schemeClr val="bg1"/>
              </a:solidFill>
            </a:endParaRPr>
          </a:p>
        </p:txBody>
      </p:sp>
      <p:sp>
        <p:nvSpPr>
          <p:cNvPr id="3" name="Title 2"/>
          <p:cNvSpPr>
            <a:spLocks noGrp="1"/>
          </p:cNvSpPr>
          <p:nvPr>
            <p:ph type="title"/>
          </p:nvPr>
        </p:nvSpPr>
        <p:spPr/>
        <p:txBody>
          <a:bodyPr/>
          <a:lstStyle/>
          <a:p>
            <a:r>
              <a:rPr smtClean="0"/>
              <a:t>Abnormal Responses</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05400"/>
          </a:xfrm>
        </p:spPr>
        <p:txBody>
          <a:bodyPr>
            <a:normAutofit lnSpcReduction="10000"/>
          </a:bodyPr>
          <a:lstStyle/>
          <a:p>
            <a:pPr>
              <a:lnSpc>
                <a:spcPct val="150000"/>
              </a:lnSpc>
            </a:pPr>
            <a:r>
              <a:rPr lang="en-US" dirty="0" smtClean="0">
                <a:solidFill>
                  <a:schemeClr val="bg1"/>
                </a:solidFill>
              </a:rPr>
              <a:t>Small amplitude and duration</a:t>
            </a:r>
          </a:p>
          <a:p>
            <a:pPr>
              <a:lnSpc>
                <a:spcPct val="150000"/>
              </a:lnSpc>
            </a:pPr>
            <a:r>
              <a:rPr lang="en-US" dirty="0" smtClean="0">
                <a:solidFill>
                  <a:schemeClr val="bg1"/>
                </a:solidFill>
              </a:rPr>
              <a:t> Initially positive</a:t>
            </a:r>
          </a:p>
          <a:p>
            <a:pPr>
              <a:lnSpc>
                <a:spcPct val="150000"/>
              </a:lnSpc>
            </a:pPr>
            <a:r>
              <a:rPr lang="en-US" dirty="0" smtClean="0">
                <a:solidFill>
                  <a:schemeClr val="bg1"/>
                </a:solidFill>
              </a:rPr>
              <a:t> Duration: 1-2 ms</a:t>
            </a:r>
          </a:p>
          <a:p>
            <a:pPr>
              <a:lnSpc>
                <a:spcPct val="150000"/>
              </a:lnSpc>
            </a:pPr>
            <a:r>
              <a:rPr lang="en-US" dirty="0" smtClean="0">
                <a:solidFill>
                  <a:schemeClr val="bg1"/>
                </a:solidFill>
              </a:rPr>
              <a:t> Amplitude: 20-300</a:t>
            </a:r>
            <a:r>
              <a:rPr lang="el-GR" dirty="0" smtClean="0">
                <a:solidFill>
                  <a:schemeClr val="bg1"/>
                </a:solidFill>
              </a:rPr>
              <a:t>μ</a:t>
            </a:r>
            <a:r>
              <a:rPr lang="en-US" dirty="0" smtClean="0">
                <a:solidFill>
                  <a:schemeClr val="bg1"/>
                </a:solidFill>
              </a:rPr>
              <a:t>V</a:t>
            </a:r>
          </a:p>
          <a:p>
            <a:pPr>
              <a:lnSpc>
                <a:spcPct val="150000"/>
              </a:lnSpc>
            </a:pPr>
            <a:r>
              <a:rPr lang="en-US" dirty="0" smtClean="0">
                <a:solidFill>
                  <a:schemeClr val="bg1"/>
                </a:solidFill>
              </a:rPr>
              <a:t> Occur at 0.5 to 15/sec</a:t>
            </a:r>
          </a:p>
          <a:p>
            <a:pPr>
              <a:lnSpc>
                <a:spcPct val="150000"/>
              </a:lnSpc>
            </a:pPr>
            <a:r>
              <a:rPr lang="en-US" dirty="0" smtClean="0">
                <a:solidFill>
                  <a:schemeClr val="bg1"/>
                </a:solidFill>
              </a:rPr>
              <a:t> Sound like rain falling on roof top or wrinkling tissue paper</a:t>
            </a:r>
          </a:p>
          <a:p>
            <a:pPr>
              <a:lnSpc>
                <a:spcPct val="150000"/>
              </a:lnSpc>
            </a:pPr>
            <a:r>
              <a:rPr lang="en-US" dirty="0" smtClean="0">
                <a:solidFill>
                  <a:schemeClr val="bg1"/>
                </a:solidFill>
                <a:hlinkClick r:id="rId2" action="ppaction://hlinkfile"/>
              </a:rPr>
              <a:t>fibrillation potential.mp4</a:t>
            </a:r>
            <a:endParaRPr lang="en-US" dirty="0">
              <a:solidFill>
                <a:schemeClr val="bg1"/>
              </a:solidFill>
            </a:endParaRPr>
          </a:p>
        </p:txBody>
      </p:sp>
      <p:sp>
        <p:nvSpPr>
          <p:cNvPr id="3" name="Title 2"/>
          <p:cNvSpPr>
            <a:spLocks noGrp="1"/>
          </p:cNvSpPr>
          <p:nvPr>
            <p:ph type="title"/>
          </p:nvPr>
        </p:nvSpPr>
        <p:spPr/>
        <p:txBody>
          <a:bodyPr/>
          <a:lstStyle/>
          <a:p>
            <a:r>
              <a:rPr smtClean="0"/>
              <a:t>Fibrillation potential</a:t>
            </a:r>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81600" y="1524000"/>
            <a:ext cx="3276600"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nSpc>
                <a:spcPct val="150000"/>
              </a:lnSpc>
            </a:pPr>
            <a:r>
              <a:rPr lang="en-US" dirty="0" smtClean="0">
                <a:solidFill>
                  <a:schemeClr val="bg1"/>
                </a:solidFill>
              </a:rPr>
              <a:t>Amplitude- 50-200μV with peak to peak amplitude reaching 1mV</a:t>
            </a:r>
          </a:p>
          <a:p>
            <a:pPr>
              <a:lnSpc>
                <a:spcPct val="150000"/>
              </a:lnSpc>
            </a:pPr>
            <a:r>
              <a:rPr lang="en-US" dirty="0" smtClean="0">
                <a:solidFill>
                  <a:schemeClr val="bg1"/>
                </a:solidFill>
              </a:rPr>
              <a:t> Discharge frequency- 2 – 100/sec</a:t>
            </a:r>
          </a:p>
          <a:p>
            <a:pPr>
              <a:lnSpc>
                <a:spcPct val="150000"/>
              </a:lnSpc>
            </a:pPr>
            <a:r>
              <a:rPr lang="en-US" dirty="0" smtClean="0">
                <a:solidFill>
                  <a:schemeClr val="bg1"/>
                </a:solidFill>
              </a:rPr>
              <a:t> Sounds like a dull thud</a:t>
            </a:r>
          </a:p>
          <a:p>
            <a:pPr>
              <a:lnSpc>
                <a:spcPct val="150000"/>
              </a:lnSpc>
            </a:pPr>
            <a:r>
              <a:rPr lang="en-US" dirty="0" smtClean="0">
                <a:solidFill>
                  <a:schemeClr val="bg1"/>
                </a:solidFill>
              </a:rPr>
              <a:t>Indicative of LMN lesions</a:t>
            </a:r>
          </a:p>
          <a:p>
            <a:pPr>
              <a:lnSpc>
                <a:spcPct val="150000"/>
              </a:lnSpc>
            </a:pPr>
            <a:r>
              <a:rPr lang="en-US" dirty="0" smtClean="0">
                <a:solidFill>
                  <a:schemeClr val="bg1"/>
                </a:solidFill>
              </a:rPr>
              <a:t> Usually accompanied by Fibrillation Potentials</a:t>
            </a:r>
          </a:p>
          <a:p>
            <a:pPr>
              <a:lnSpc>
                <a:spcPct val="150000"/>
              </a:lnSpc>
            </a:pPr>
            <a:r>
              <a:rPr lang="en-US" dirty="0" smtClean="0">
                <a:solidFill>
                  <a:schemeClr val="bg1"/>
                </a:solidFill>
              </a:rPr>
              <a:t>Saw tooth  appearance</a:t>
            </a:r>
          </a:p>
          <a:p>
            <a:pPr>
              <a:lnSpc>
                <a:spcPct val="150000"/>
              </a:lnSpc>
            </a:pPr>
            <a:r>
              <a:rPr lang="en-US" dirty="0" smtClean="0">
                <a:solidFill>
                  <a:schemeClr val="bg1"/>
                </a:solidFill>
                <a:hlinkClick r:id="rId2" action="ppaction://hlinkfile"/>
              </a:rPr>
              <a:t>positive sharp wave.mp4</a:t>
            </a:r>
            <a:endParaRPr lang="en-US" dirty="0" smtClean="0">
              <a:solidFill>
                <a:schemeClr val="bg1"/>
              </a:solidFill>
            </a:endParaRPr>
          </a:p>
          <a:p>
            <a:endParaRPr lang="en-US" dirty="0" smtClean="0"/>
          </a:p>
        </p:txBody>
      </p:sp>
      <p:sp>
        <p:nvSpPr>
          <p:cNvPr id="3" name="Title 2"/>
          <p:cNvSpPr>
            <a:spLocks noGrp="1"/>
          </p:cNvSpPr>
          <p:nvPr>
            <p:ph type="title"/>
          </p:nvPr>
        </p:nvSpPr>
        <p:spPr/>
        <p:txBody>
          <a:bodyPr/>
          <a:lstStyle/>
          <a:p>
            <a:r>
              <a:rPr smtClean="0"/>
              <a:t>Positive sharp waves</a:t>
            </a:r>
            <a:endParaRPr lang="en-US"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86400" y="4267200"/>
            <a:ext cx="3200400" cy="2435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70000"/>
              </a:lnSpc>
            </a:pPr>
            <a:r>
              <a:rPr lang="en-US" dirty="0" smtClean="0">
                <a:solidFill>
                  <a:schemeClr val="bg1"/>
                </a:solidFill>
              </a:rPr>
              <a:t>Freq – 5-100 impulses/sec</a:t>
            </a:r>
          </a:p>
          <a:p>
            <a:pPr>
              <a:lnSpc>
                <a:spcPct val="170000"/>
              </a:lnSpc>
            </a:pPr>
            <a:r>
              <a:rPr lang="en-US" dirty="0" smtClean="0">
                <a:solidFill>
                  <a:schemeClr val="bg1"/>
                </a:solidFill>
              </a:rPr>
              <a:t> Amplitude - 50</a:t>
            </a:r>
            <a:r>
              <a:rPr lang="el-GR" dirty="0" smtClean="0">
                <a:solidFill>
                  <a:schemeClr val="bg1"/>
                </a:solidFill>
              </a:rPr>
              <a:t>μ</a:t>
            </a:r>
            <a:r>
              <a:rPr lang="en-US" dirty="0" smtClean="0">
                <a:solidFill>
                  <a:schemeClr val="bg1"/>
                </a:solidFill>
              </a:rPr>
              <a:t>V to 1 mV</a:t>
            </a:r>
          </a:p>
          <a:p>
            <a:pPr>
              <a:lnSpc>
                <a:spcPct val="170000"/>
              </a:lnSpc>
            </a:pPr>
            <a:r>
              <a:rPr lang="en-US" dirty="0" smtClean="0">
                <a:solidFill>
                  <a:schemeClr val="bg1"/>
                </a:solidFill>
              </a:rPr>
              <a:t> Duration – </a:t>
            </a:r>
            <a:r>
              <a:rPr lang="en-US" dirty="0" err="1" smtClean="0">
                <a:solidFill>
                  <a:schemeClr val="bg1"/>
                </a:solidFill>
              </a:rPr>
              <a:t>upto</a:t>
            </a:r>
            <a:r>
              <a:rPr lang="en-US" dirty="0" smtClean="0">
                <a:solidFill>
                  <a:schemeClr val="bg1"/>
                </a:solidFill>
              </a:rPr>
              <a:t> 100ms</a:t>
            </a:r>
          </a:p>
          <a:p>
            <a:pPr>
              <a:lnSpc>
                <a:spcPct val="170000"/>
              </a:lnSpc>
            </a:pPr>
            <a:r>
              <a:rPr lang="en-US" dirty="0" smtClean="0">
                <a:solidFill>
                  <a:schemeClr val="bg1"/>
                </a:solidFill>
              </a:rPr>
              <a:t> Sound- diver bomber</a:t>
            </a:r>
          </a:p>
          <a:p>
            <a:pPr>
              <a:lnSpc>
                <a:spcPct val="170000"/>
              </a:lnSpc>
            </a:pPr>
            <a:r>
              <a:rPr lang="en-US" dirty="0" smtClean="0">
                <a:solidFill>
                  <a:schemeClr val="bg1"/>
                </a:solidFill>
              </a:rPr>
              <a:t> Occur in </a:t>
            </a:r>
            <a:r>
              <a:rPr lang="en-US" dirty="0" err="1" smtClean="0">
                <a:solidFill>
                  <a:schemeClr val="bg1"/>
                </a:solidFill>
              </a:rPr>
              <a:t>myotonia</a:t>
            </a:r>
            <a:r>
              <a:rPr lang="en-US" dirty="0" smtClean="0">
                <a:solidFill>
                  <a:schemeClr val="bg1"/>
                </a:solidFill>
              </a:rPr>
              <a:t>, </a:t>
            </a:r>
            <a:r>
              <a:rPr lang="en-US" dirty="0" err="1" smtClean="0">
                <a:solidFill>
                  <a:schemeClr val="bg1"/>
                </a:solidFill>
              </a:rPr>
              <a:t>polymyositis</a:t>
            </a:r>
            <a:r>
              <a:rPr lang="en-US" dirty="0" smtClean="0">
                <a:solidFill>
                  <a:schemeClr val="bg1"/>
                </a:solidFill>
              </a:rPr>
              <a:t>, </a:t>
            </a:r>
            <a:r>
              <a:rPr lang="en-US" dirty="0" err="1" smtClean="0">
                <a:solidFill>
                  <a:schemeClr val="bg1"/>
                </a:solidFill>
              </a:rPr>
              <a:t>neurogenic</a:t>
            </a:r>
            <a:r>
              <a:rPr lang="en-US" dirty="0" smtClean="0">
                <a:solidFill>
                  <a:schemeClr val="bg1"/>
                </a:solidFill>
              </a:rPr>
              <a:t> atrophy</a:t>
            </a:r>
          </a:p>
          <a:p>
            <a:pPr>
              <a:lnSpc>
                <a:spcPct val="170000"/>
              </a:lnSpc>
            </a:pPr>
            <a:r>
              <a:rPr lang="en-US" dirty="0" smtClean="0">
                <a:solidFill>
                  <a:schemeClr val="bg1"/>
                </a:solidFill>
                <a:hlinkClick r:id="rId2" action="ppaction://hlinkfile"/>
              </a:rPr>
              <a:t>crd.mp4</a:t>
            </a:r>
            <a:endParaRPr lang="en-US" dirty="0" smtClean="0">
              <a:solidFill>
                <a:schemeClr val="bg1"/>
              </a:solidFill>
            </a:endParaRPr>
          </a:p>
          <a:p>
            <a:pPr>
              <a:lnSpc>
                <a:spcPct val="170000"/>
              </a:lnSpc>
            </a:pPr>
            <a:endParaRPr lang="en-US" dirty="0">
              <a:solidFill>
                <a:schemeClr val="bg1"/>
              </a:solidFill>
            </a:endParaRPr>
          </a:p>
        </p:txBody>
      </p:sp>
      <p:sp>
        <p:nvSpPr>
          <p:cNvPr id="3" name="Title 2"/>
          <p:cNvSpPr>
            <a:spLocks noGrp="1"/>
          </p:cNvSpPr>
          <p:nvPr>
            <p:ph type="title"/>
          </p:nvPr>
        </p:nvSpPr>
        <p:spPr/>
        <p:txBody>
          <a:bodyPr/>
          <a:lstStyle/>
          <a:p>
            <a:r>
              <a:rPr smtClean="0">
                <a:solidFill>
                  <a:schemeClr val="tx1"/>
                </a:solidFill>
              </a:rPr>
              <a:t>Complex repetitive discharges</a:t>
            </a:r>
            <a:endParaRPr lang="en-US" dirty="0">
              <a:solidFill>
                <a:schemeClr val="tx1"/>
              </a:solidFill>
            </a:endParaRPr>
          </a:p>
        </p:txBody>
      </p:sp>
      <p:pic>
        <p:nvPicPr>
          <p:cNvPr id="6146" name="Picture 2"/>
          <p:cNvPicPr>
            <a:picLocks noChangeAspect="1" noChangeArrowheads="1"/>
          </p:cNvPicPr>
          <p:nvPr/>
        </p:nvPicPr>
        <p:blipFill>
          <a:blip r:embed="rId3"/>
          <a:srcRect l="15813" t="21978" r="34993" b="14286"/>
          <a:stretch>
            <a:fillRect/>
          </a:stretch>
        </p:blipFill>
        <p:spPr bwMode="auto">
          <a:xfrm>
            <a:off x="4876800" y="1524000"/>
            <a:ext cx="3962400"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5410200"/>
          </a:xfrm>
        </p:spPr>
        <p:txBody>
          <a:bodyPr>
            <a:normAutofit/>
          </a:bodyPr>
          <a:lstStyle/>
          <a:p>
            <a:pPr>
              <a:lnSpc>
                <a:spcPct val="150000"/>
              </a:lnSpc>
            </a:pPr>
            <a:r>
              <a:rPr lang="en-US" dirty="0" smtClean="0"/>
              <a:t>May be bi, tri or </a:t>
            </a:r>
            <a:r>
              <a:rPr lang="en-US" dirty="0" err="1" smtClean="0"/>
              <a:t>polyphasic</a:t>
            </a:r>
            <a:endParaRPr lang="en-US" dirty="0" smtClean="0"/>
          </a:p>
          <a:p>
            <a:pPr>
              <a:lnSpc>
                <a:spcPct val="150000"/>
              </a:lnSpc>
            </a:pPr>
            <a:r>
              <a:rPr lang="en-US" dirty="0" smtClean="0"/>
              <a:t> Duration – 7-20msec</a:t>
            </a:r>
          </a:p>
          <a:p>
            <a:pPr>
              <a:lnSpc>
                <a:spcPct val="150000"/>
              </a:lnSpc>
            </a:pPr>
            <a:r>
              <a:rPr lang="en-US" dirty="0" smtClean="0"/>
              <a:t> Amplitude - 50</a:t>
            </a:r>
            <a:r>
              <a:rPr lang="el-GR" dirty="0" smtClean="0"/>
              <a:t>μ</a:t>
            </a:r>
            <a:r>
              <a:rPr lang="en-US" dirty="0" smtClean="0"/>
              <a:t>V to 30mV</a:t>
            </a:r>
          </a:p>
          <a:p>
            <a:pPr>
              <a:lnSpc>
                <a:spcPct val="150000"/>
              </a:lnSpc>
            </a:pPr>
            <a:r>
              <a:rPr lang="en-US" dirty="0" smtClean="0"/>
              <a:t> Occur randomly </a:t>
            </a:r>
          </a:p>
          <a:p>
            <a:pPr>
              <a:lnSpc>
                <a:spcPct val="150000"/>
              </a:lnSpc>
            </a:pPr>
            <a:r>
              <a:rPr lang="en-US" dirty="0" smtClean="0"/>
              <a:t>irregularly at variable rates between 1 and 500 /min</a:t>
            </a:r>
          </a:p>
          <a:p>
            <a:pPr>
              <a:lnSpc>
                <a:spcPct val="150000"/>
              </a:lnSpc>
            </a:pPr>
            <a:r>
              <a:rPr lang="en-US" dirty="0" smtClean="0"/>
              <a:t> Sounds like low pitched thump</a:t>
            </a:r>
          </a:p>
          <a:p>
            <a:pPr>
              <a:lnSpc>
                <a:spcPct val="150000"/>
              </a:lnSpc>
            </a:pPr>
            <a:r>
              <a:rPr lang="en-US" dirty="0" smtClean="0"/>
              <a:t>Due to irritation or degeneration of AHC, nerve root compression, muscle spasm or cramps</a:t>
            </a:r>
          </a:p>
          <a:p>
            <a:pPr>
              <a:lnSpc>
                <a:spcPct val="150000"/>
              </a:lnSpc>
            </a:pPr>
            <a:endParaRPr lang="en-US" dirty="0" smtClean="0"/>
          </a:p>
          <a:p>
            <a:pPr>
              <a:lnSpc>
                <a:spcPct val="150000"/>
              </a:lnSpc>
            </a:pPr>
            <a:endParaRPr lang="en-US" dirty="0"/>
          </a:p>
        </p:txBody>
      </p:sp>
      <p:sp>
        <p:nvSpPr>
          <p:cNvPr id="3" name="Title 2"/>
          <p:cNvSpPr>
            <a:spLocks noGrp="1"/>
          </p:cNvSpPr>
          <p:nvPr>
            <p:ph type="title"/>
          </p:nvPr>
        </p:nvSpPr>
        <p:spPr>
          <a:xfrm>
            <a:off x="457200" y="152400"/>
            <a:ext cx="8229600" cy="914400"/>
          </a:xfrm>
        </p:spPr>
        <p:txBody>
          <a:bodyPr>
            <a:normAutofit/>
          </a:bodyPr>
          <a:lstStyle/>
          <a:p>
            <a:r>
              <a:rPr smtClean="0">
                <a:solidFill>
                  <a:schemeClr val="tx1"/>
                </a:solidFill>
              </a:rPr>
              <a:t>Fasciculation potentials </a:t>
            </a:r>
            <a:r>
              <a:rPr lang="fr-FR" sz="1600" dirty="0" smtClean="0">
                <a:solidFill>
                  <a:schemeClr val="tx1"/>
                </a:solidFill>
                <a:hlinkClick r:id="rId2" action="ppaction://hlinkfile"/>
              </a:rPr>
              <a:t>EMG- Fasciculations (</a:t>
            </a:r>
            <a:r>
              <a:rPr lang="fr-FR" sz="1600" dirty="0" err="1" smtClean="0">
                <a:solidFill>
                  <a:schemeClr val="tx1"/>
                </a:solidFill>
                <a:hlinkClick r:id="rId2" action="ppaction://hlinkfile"/>
              </a:rPr>
              <a:t>video</a:t>
            </a:r>
            <a:r>
              <a:rPr lang="fr-FR" sz="1600" dirty="0" smtClean="0">
                <a:solidFill>
                  <a:schemeClr val="tx1"/>
                </a:solidFill>
                <a:hlinkClick r:id="rId2" action="ppaction://hlinkfile"/>
              </a:rPr>
              <a:t> 2).mp4</a:t>
            </a:r>
            <a:endParaRPr lang="en-US" dirty="0">
              <a:solidFill>
                <a:schemeClr val="tx1"/>
              </a:solidFill>
            </a:endParaRPr>
          </a:p>
        </p:txBody>
      </p:sp>
      <p:pic>
        <p:nvPicPr>
          <p:cNvPr id="7170" name="Picture 2"/>
          <p:cNvPicPr>
            <a:picLocks noChangeAspect="1" noChangeArrowheads="1"/>
          </p:cNvPicPr>
          <p:nvPr/>
        </p:nvPicPr>
        <p:blipFill>
          <a:blip r:embed="rId3"/>
          <a:srcRect l="16398" t="37363" r="59004" b="19780"/>
          <a:stretch>
            <a:fillRect/>
          </a:stretch>
        </p:blipFill>
        <p:spPr bwMode="auto">
          <a:xfrm>
            <a:off x="5257801" y="1219200"/>
            <a:ext cx="3516922"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p:spPr>
        <p:txBody>
          <a:bodyPr/>
          <a:lstStyle/>
          <a:p>
            <a:r>
              <a:rPr smtClean="0">
                <a:solidFill>
                  <a:schemeClr val="tx1"/>
                </a:solidFill>
              </a:rPr>
              <a:t>Myokymia</a:t>
            </a:r>
            <a:endParaRPr lang="en-US" dirty="0">
              <a:solidFill>
                <a:schemeClr val="tx1"/>
              </a:solidFill>
            </a:endParaRPr>
          </a:p>
        </p:txBody>
      </p:sp>
      <p:pic>
        <p:nvPicPr>
          <p:cNvPr id="8194" name="Picture 2"/>
          <p:cNvPicPr>
            <a:picLocks noGrp="1" noChangeAspect="1" noChangeArrowheads="1"/>
          </p:cNvPicPr>
          <p:nvPr>
            <p:ph idx="1"/>
          </p:nvPr>
        </p:nvPicPr>
        <p:blipFill>
          <a:blip r:embed="rId2"/>
          <a:srcRect l="15741" t="27414" r="34259" b="8303"/>
          <a:stretch>
            <a:fillRect/>
          </a:stretch>
        </p:blipFill>
        <p:spPr bwMode="auto">
          <a:xfrm>
            <a:off x="3810000" y="1219200"/>
            <a:ext cx="5029200" cy="5181600"/>
          </a:xfrm>
          <a:prstGeom prst="rect">
            <a:avLst/>
          </a:prstGeom>
          <a:noFill/>
          <a:ln w="9525">
            <a:noFill/>
            <a:miter lim="800000"/>
            <a:headEnd/>
            <a:tailEnd/>
          </a:ln>
          <a:effectLst/>
        </p:spPr>
      </p:pic>
      <p:sp>
        <p:nvSpPr>
          <p:cNvPr id="5" name="Rectangle 4"/>
          <p:cNvSpPr/>
          <p:nvPr/>
        </p:nvSpPr>
        <p:spPr>
          <a:xfrm>
            <a:off x="457200" y="1219200"/>
            <a:ext cx="3124200" cy="5105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buFont typeface="Arial" panose="020B0604020202020204" pitchFamily="34" charset="0"/>
              <a:buChar char="•"/>
            </a:pPr>
            <a:r>
              <a:rPr lang="en-US" sz="2200" dirty="0" smtClean="0"/>
              <a:t>Spontaneous muscle potentials associated with fine worm like quivering</a:t>
            </a:r>
          </a:p>
          <a:p>
            <a:pPr>
              <a:lnSpc>
                <a:spcPct val="150000"/>
              </a:lnSpc>
              <a:buFont typeface="Arial" panose="020B0604020202020204" pitchFamily="34" charset="0"/>
              <a:buChar char="•"/>
            </a:pPr>
            <a:r>
              <a:rPr lang="en-US" sz="2200" dirty="0" smtClean="0"/>
              <a:t> Fire in a fixed pattern and rhythm</a:t>
            </a:r>
          </a:p>
          <a:p>
            <a:pPr>
              <a:lnSpc>
                <a:spcPct val="150000"/>
              </a:lnSpc>
              <a:buFont typeface="Arial" panose="020B0604020202020204" pitchFamily="34" charset="0"/>
              <a:buChar char="•"/>
            </a:pPr>
            <a:r>
              <a:rPr lang="en-US" sz="2200" dirty="0" smtClean="0"/>
              <a:t> Bursts- 2-10 potentials firing at 40-60Hz</a:t>
            </a:r>
          </a:p>
          <a:p>
            <a:pPr>
              <a:lnSpc>
                <a:spcPct val="150000"/>
              </a:lnSpc>
              <a:buFont typeface="Arial" panose="020B0604020202020204" pitchFamily="34" charset="0"/>
              <a:buChar char="•"/>
            </a:pPr>
            <a:r>
              <a:rPr lang="en-US" sz="2200" dirty="0" smtClean="0"/>
              <a:t> Bursts recur at regular intervals of 0.1 to 10 sec</a:t>
            </a:r>
            <a:endParaRPr lang="en-US" sz="22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3810000"/>
          </a:xfrm>
        </p:spPr>
        <p:txBody>
          <a:bodyPr>
            <a:normAutofit fontScale="92500" lnSpcReduction="20000"/>
          </a:bodyPr>
          <a:lstStyle/>
          <a:p>
            <a:pPr>
              <a:lnSpc>
                <a:spcPct val="150000"/>
              </a:lnSpc>
            </a:pPr>
            <a:r>
              <a:rPr lang="en-US" dirty="0" smtClean="0">
                <a:solidFill>
                  <a:schemeClr val="bg1"/>
                </a:solidFill>
              </a:rPr>
              <a:t>Continuous motor unit potentials firing at a rate of 100-300 Hz which continue for long run or recur in bursts</a:t>
            </a:r>
          </a:p>
          <a:p>
            <a:pPr>
              <a:lnSpc>
                <a:spcPct val="150000"/>
              </a:lnSpc>
            </a:pPr>
            <a:r>
              <a:rPr lang="en-US" dirty="0" smtClean="0">
                <a:solidFill>
                  <a:schemeClr val="bg1"/>
                </a:solidFill>
              </a:rPr>
              <a:t> Found in syndromes of continuous muscle fiber activity, </a:t>
            </a:r>
            <a:r>
              <a:rPr lang="en-US" dirty="0" err="1" smtClean="0">
                <a:solidFill>
                  <a:schemeClr val="bg1"/>
                </a:solidFill>
              </a:rPr>
              <a:t>anticholineesterase</a:t>
            </a:r>
            <a:r>
              <a:rPr lang="en-US" dirty="0" smtClean="0">
                <a:solidFill>
                  <a:schemeClr val="bg1"/>
                </a:solidFill>
              </a:rPr>
              <a:t> poisoning, </a:t>
            </a:r>
            <a:r>
              <a:rPr lang="en-US" dirty="0" err="1" smtClean="0">
                <a:solidFill>
                  <a:schemeClr val="bg1"/>
                </a:solidFill>
              </a:rPr>
              <a:t>tetany</a:t>
            </a:r>
            <a:r>
              <a:rPr lang="en-US" dirty="0" smtClean="0">
                <a:solidFill>
                  <a:schemeClr val="bg1"/>
                </a:solidFill>
              </a:rPr>
              <a:t>, spinal muscular atrophy</a:t>
            </a:r>
          </a:p>
          <a:p>
            <a:pPr>
              <a:lnSpc>
                <a:spcPct val="150000"/>
              </a:lnSpc>
            </a:pPr>
            <a:r>
              <a:rPr lang="en-US" dirty="0" smtClean="0">
                <a:solidFill>
                  <a:schemeClr val="bg1"/>
                </a:solidFill>
              </a:rPr>
              <a:t> Occur in peripheral nerve irritation during surgery and serve as valuable guide to possible nerve damage</a:t>
            </a:r>
            <a:endParaRPr lang="en-US" dirty="0">
              <a:solidFill>
                <a:schemeClr val="bg1"/>
              </a:solidFill>
            </a:endParaRPr>
          </a:p>
        </p:txBody>
      </p:sp>
      <p:sp>
        <p:nvSpPr>
          <p:cNvPr id="3" name="Title 2"/>
          <p:cNvSpPr>
            <a:spLocks noGrp="1"/>
          </p:cNvSpPr>
          <p:nvPr>
            <p:ph type="title"/>
          </p:nvPr>
        </p:nvSpPr>
        <p:spPr>
          <a:xfrm>
            <a:off x="457200" y="152400"/>
            <a:ext cx="8229600" cy="762000"/>
          </a:xfrm>
        </p:spPr>
        <p:txBody>
          <a:bodyPr/>
          <a:lstStyle/>
          <a:p>
            <a:r>
              <a:rPr lang="en-US" dirty="0" err="1" smtClean="0"/>
              <a:t>Neuromyotonia</a:t>
            </a:r>
            <a:endParaRPr lang="en-US" dirty="0"/>
          </a:p>
        </p:txBody>
      </p:sp>
      <p:pic>
        <p:nvPicPr>
          <p:cNvPr id="9218" name="Picture 2"/>
          <p:cNvPicPr>
            <a:picLocks noChangeAspect="1" noChangeArrowheads="1"/>
          </p:cNvPicPr>
          <p:nvPr/>
        </p:nvPicPr>
        <p:blipFill>
          <a:blip r:embed="rId2"/>
          <a:srcRect l="16984" t="38462" r="59004" b="18681"/>
          <a:stretch>
            <a:fillRect/>
          </a:stretch>
        </p:blipFill>
        <p:spPr bwMode="auto">
          <a:xfrm>
            <a:off x="1676400" y="4419600"/>
            <a:ext cx="5105400" cy="243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791200"/>
          </a:xfrm>
        </p:spPr>
        <p:txBody>
          <a:bodyPr>
            <a:normAutofit/>
          </a:bodyPr>
          <a:lstStyle/>
          <a:p>
            <a:pPr marL="514350" indent="-514350">
              <a:lnSpc>
                <a:spcPct val="150000"/>
              </a:lnSpc>
              <a:buFont typeface="+mj-lt"/>
              <a:buAutoNum type="arabicPeriod"/>
            </a:pPr>
            <a:r>
              <a:rPr lang="en-US" dirty="0" smtClean="0">
                <a:solidFill>
                  <a:schemeClr val="bg1"/>
                </a:solidFill>
              </a:rPr>
              <a:t>Diagnostic Or Clinical Electromyography</a:t>
            </a:r>
          </a:p>
          <a:p>
            <a:pPr marL="514350" indent="-514350">
              <a:lnSpc>
                <a:spcPct val="150000"/>
              </a:lnSpc>
              <a:buFont typeface="+mj-lt"/>
              <a:buAutoNum type="arabicPeriod"/>
            </a:pPr>
            <a:r>
              <a:rPr lang="en-US" dirty="0" err="1" smtClean="0">
                <a:solidFill>
                  <a:schemeClr val="bg1"/>
                </a:solidFill>
              </a:rPr>
              <a:t>Kinesiological</a:t>
            </a:r>
            <a:r>
              <a:rPr lang="en-US" dirty="0" smtClean="0">
                <a:solidFill>
                  <a:schemeClr val="bg1"/>
                </a:solidFill>
              </a:rPr>
              <a:t> Electromyography</a:t>
            </a:r>
          </a:p>
          <a:p>
            <a:pPr marL="514350" indent="-514350">
              <a:lnSpc>
                <a:spcPct val="150000"/>
              </a:lnSpc>
              <a:buFont typeface="+mj-lt"/>
              <a:buAutoNum type="arabicPeriod"/>
            </a:pPr>
            <a:r>
              <a:rPr lang="en-US" dirty="0" err="1" smtClean="0">
                <a:solidFill>
                  <a:schemeClr val="bg1"/>
                </a:solidFill>
              </a:rPr>
              <a:t>Emg</a:t>
            </a:r>
            <a:r>
              <a:rPr lang="en-US" dirty="0" smtClean="0">
                <a:solidFill>
                  <a:schemeClr val="bg1"/>
                </a:solidFill>
              </a:rPr>
              <a:t> Biofeedback </a:t>
            </a:r>
          </a:p>
          <a:p>
            <a:pPr marL="514350" indent="-514350">
              <a:lnSpc>
                <a:spcPct val="150000"/>
              </a:lnSpc>
              <a:buFont typeface="+mj-lt"/>
              <a:buAutoNum type="arabicPeriod"/>
            </a:pPr>
            <a:r>
              <a:rPr lang="en-US" dirty="0" smtClean="0">
                <a:solidFill>
                  <a:schemeClr val="bg1"/>
                </a:solidFill>
              </a:rPr>
              <a:t>Single </a:t>
            </a:r>
            <a:r>
              <a:rPr lang="en-US" dirty="0" err="1" smtClean="0">
                <a:solidFill>
                  <a:schemeClr val="bg1"/>
                </a:solidFill>
              </a:rPr>
              <a:t>Fibre</a:t>
            </a:r>
            <a:r>
              <a:rPr lang="en-US" dirty="0" smtClean="0">
                <a:solidFill>
                  <a:schemeClr val="bg1"/>
                </a:solidFill>
              </a:rPr>
              <a:t> </a:t>
            </a:r>
            <a:r>
              <a:rPr lang="en-US" dirty="0" err="1" smtClean="0">
                <a:solidFill>
                  <a:schemeClr val="bg1"/>
                </a:solidFill>
              </a:rPr>
              <a:t>Emg</a:t>
            </a:r>
            <a:r>
              <a:rPr lang="en-US" dirty="0" smtClean="0">
                <a:solidFill>
                  <a:schemeClr val="bg1"/>
                </a:solidFill>
              </a:rPr>
              <a:t> </a:t>
            </a:r>
          </a:p>
          <a:p>
            <a:pPr marL="514350" indent="-514350">
              <a:lnSpc>
                <a:spcPct val="150000"/>
              </a:lnSpc>
              <a:buFont typeface="+mj-lt"/>
              <a:buAutoNum type="arabicPeriod"/>
            </a:pPr>
            <a:r>
              <a:rPr lang="en-US" dirty="0" smtClean="0">
                <a:solidFill>
                  <a:schemeClr val="bg1"/>
                </a:solidFill>
              </a:rPr>
              <a:t>Macro </a:t>
            </a:r>
            <a:r>
              <a:rPr lang="en-US" dirty="0" err="1" smtClean="0">
                <a:solidFill>
                  <a:schemeClr val="bg1"/>
                </a:solidFill>
              </a:rPr>
              <a:t>Emg</a:t>
            </a:r>
            <a:r>
              <a:rPr lang="en-US" dirty="0" smtClean="0">
                <a:solidFill>
                  <a:schemeClr val="bg1"/>
                </a:solidFill>
              </a:rPr>
              <a:t> </a:t>
            </a:r>
          </a:p>
          <a:p>
            <a:pPr marL="514350" indent="-514350">
              <a:lnSpc>
                <a:spcPct val="150000"/>
              </a:lnSpc>
              <a:buFont typeface="+mj-lt"/>
              <a:buAutoNum type="arabicPeriod"/>
            </a:pPr>
            <a:r>
              <a:rPr lang="en-US" dirty="0" smtClean="0">
                <a:solidFill>
                  <a:schemeClr val="bg1"/>
                </a:solidFill>
              </a:rPr>
              <a:t>Qualitative Vs Quantitative </a:t>
            </a:r>
          </a:p>
          <a:p>
            <a:pPr>
              <a:lnSpc>
                <a:spcPct val="150000"/>
              </a:lnSpc>
            </a:pPr>
            <a:endParaRPr lang="en-US" dirty="0" smtClean="0">
              <a:solidFill>
                <a:schemeClr val="bg1"/>
              </a:solidFill>
            </a:endParaRPr>
          </a:p>
        </p:txBody>
      </p:sp>
      <p:sp>
        <p:nvSpPr>
          <p:cNvPr id="3" name="Title 2"/>
          <p:cNvSpPr>
            <a:spLocks noGrp="1"/>
          </p:cNvSpPr>
          <p:nvPr>
            <p:ph type="title"/>
          </p:nvPr>
        </p:nvSpPr>
        <p:spPr>
          <a:xfrm>
            <a:off x="457200" y="152400"/>
            <a:ext cx="8229600" cy="685800"/>
          </a:xfrm>
        </p:spPr>
        <p:txBody>
          <a:bodyPr>
            <a:normAutofit fontScale="90000"/>
          </a:bodyPr>
          <a:lstStyle/>
          <a:p>
            <a:r>
              <a:rPr lang="en-US" b="1" dirty="0" smtClean="0"/>
              <a:t>T</a:t>
            </a:r>
            <a:r>
              <a:rPr b="1" smtClean="0"/>
              <a:t>ypes of EMG</a:t>
            </a:r>
            <a:endParaRPr lang="en-US"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4038600" cy="5715000"/>
          </a:xfrm>
        </p:spPr>
        <p:txBody>
          <a:bodyPr>
            <a:normAutofit fontScale="92500"/>
          </a:bodyPr>
          <a:lstStyle/>
          <a:p>
            <a:pPr>
              <a:lnSpc>
                <a:spcPct val="150000"/>
              </a:lnSpc>
            </a:pPr>
            <a:r>
              <a:rPr lang="en-US" dirty="0" smtClean="0">
                <a:solidFill>
                  <a:schemeClr val="bg1"/>
                </a:solidFill>
              </a:rPr>
              <a:t>Spontaneous discharges of potentials occurring at 40-60 Hz, usually with an abrupt onset and cessation</a:t>
            </a:r>
          </a:p>
          <a:p>
            <a:pPr>
              <a:lnSpc>
                <a:spcPct val="150000"/>
              </a:lnSpc>
            </a:pPr>
            <a:r>
              <a:rPr lang="en-US" dirty="0" smtClean="0">
                <a:solidFill>
                  <a:schemeClr val="bg1"/>
                </a:solidFill>
              </a:rPr>
              <a:t> Occur in salt depletion, chronic </a:t>
            </a:r>
            <a:r>
              <a:rPr lang="en-US" dirty="0" err="1" smtClean="0">
                <a:solidFill>
                  <a:schemeClr val="bg1"/>
                </a:solidFill>
              </a:rPr>
              <a:t>myogenic</a:t>
            </a:r>
            <a:r>
              <a:rPr lang="en-US" dirty="0" smtClean="0">
                <a:solidFill>
                  <a:schemeClr val="bg1"/>
                </a:solidFill>
              </a:rPr>
              <a:t> atrophy, </a:t>
            </a:r>
            <a:r>
              <a:rPr lang="en-US" dirty="0" err="1" smtClean="0">
                <a:solidFill>
                  <a:schemeClr val="bg1"/>
                </a:solidFill>
              </a:rPr>
              <a:t>myxoedema</a:t>
            </a:r>
            <a:r>
              <a:rPr lang="en-US" dirty="0" smtClean="0">
                <a:solidFill>
                  <a:schemeClr val="bg1"/>
                </a:solidFill>
              </a:rPr>
              <a:t>, pregnancy, uremia and also in normal individuals</a:t>
            </a:r>
            <a:endParaRPr lang="en-US" dirty="0">
              <a:solidFill>
                <a:schemeClr val="bg1"/>
              </a:solidFill>
            </a:endParaRPr>
          </a:p>
        </p:txBody>
      </p:sp>
      <p:sp>
        <p:nvSpPr>
          <p:cNvPr id="3" name="Title 2"/>
          <p:cNvSpPr>
            <a:spLocks noGrp="1"/>
          </p:cNvSpPr>
          <p:nvPr>
            <p:ph type="title"/>
          </p:nvPr>
        </p:nvSpPr>
        <p:spPr>
          <a:xfrm>
            <a:off x="457200" y="0"/>
            <a:ext cx="8229600" cy="838200"/>
          </a:xfrm>
        </p:spPr>
        <p:txBody>
          <a:bodyPr/>
          <a:lstStyle/>
          <a:p>
            <a:r>
              <a:rPr smtClean="0"/>
              <a:t>Cramps</a:t>
            </a:r>
            <a:endParaRPr lang="en-US" dirty="0"/>
          </a:p>
        </p:txBody>
      </p:sp>
      <p:pic>
        <p:nvPicPr>
          <p:cNvPr id="10242" name="Picture 2"/>
          <p:cNvPicPr>
            <a:picLocks noChangeAspect="1" noChangeArrowheads="1"/>
          </p:cNvPicPr>
          <p:nvPr/>
        </p:nvPicPr>
        <p:blipFill>
          <a:blip r:embed="rId2"/>
          <a:srcRect l="42752" t="37363" r="34993" b="19780"/>
          <a:stretch>
            <a:fillRect/>
          </a:stretch>
        </p:blipFill>
        <p:spPr bwMode="auto">
          <a:xfrm>
            <a:off x="4495800" y="1295400"/>
            <a:ext cx="4241800"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stretch>
            <a:fillRect/>
          </a:stretch>
        </p:blipFill>
        <p:spPr>
          <a:xfrm>
            <a:off x="152400" y="152400"/>
            <a:ext cx="8763000" cy="65532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715000"/>
          </a:xfrm>
        </p:spPr>
        <p:txBody>
          <a:bodyPr>
            <a:normAutofit/>
          </a:bodyPr>
          <a:lstStyle/>
          <a:p>
            <a:r>
              <a:rPr lang="en-US" dirty="0" smtClean="0"/>
              <a:t>Books</a:t>
            </a:r>
          </a:p>
          <a:p>
            <a:pPr marL="514350" indent="-514350">
              <a:buFont typeface="+mj-lt"/>
              <a:buAutoNum type="arabicPeriod"/>
            </a:pPr>
            <a:r>
              <a:rPr lang="en-US" dirty="0" err="1" smtClean="0">
                <a:solidFill>
                  <a:schemeClr val="bg1"/>
                </a:solidFill>
              </a:rPr>
              <a:t>Jagmohan</a:t>
            </a:r>
            <a:r>
              <a:rPr lang="en-US" dirty="0" smtClean="0">
                <a:solidFill>
                  <a:schemeClr val="bg1"/>
                </a:solidFill>
              </a:rPr>
              <a:t> </a:t>
            </a:r>
            <a:r>
              <a:rPr lang="en-US" dirty="0" err="1" smtClean="0">
                <a:solidFill>
                  <a:schemeClr val="bg1"/>
                </a:solidFill>
              </a:rPr>
              <a:t>singh</a:t>
            </a:r>
            <a:endParaRPr lang="en-US" dirty="0" smtClean="0">
              <a:solidFill>
                <a:schemeClr val="bg1"/>
              </a:solidFill>
            </a:endParaRPr>
          </a:p>
          <a:p>
            <a:pPr marL="514350" indent="-514350">
              <a:buFont typeface="+mj-lt"/>
              <a:buAutoNum type="arabicPeriod"/>
            </a:pPr>
            <a:r>
              <a:rPr lang="en-US" dirty="0" smtClean="0">
                <a:solidFill>
                  <a:schemeClr val="bg1"/>
                </a:solidFill>
              </a:rPr>
              <a:t>Susan o </a:t>
            </a:r>
            <a:r>
              <a:rPr lang="en-US" dirty="0" err="1" smtClean="0">
                <a:solidFill>
                  <a:schemeClr val="bg1"/>
                </a:solidFill>
              </a:rPr>
              <a:t>sullivan</a:t>
            </a:r>
            <a:endParaRPr lang="en-US" dirty="0" smtClean="0">
              <a:solidFill>
                <a:schemeClr val="bg1"/>
              </a:solidFill>
            </a:endParaRPr>
          </a:p>
          <a:p>
            <a:pPr marL="514350" indent="-514350">
              <a:buFont typeface="+mj-lt"/>
              <a:buAutoNum type="arabicPeriod"/>
            </a:pPr>
            <a:r>
              <a:rPr lang="en-US" dirty="0" err="1" smtClean="0">
                <a:solidFill>
                  <a:schemeClr val="bg1"/>
                </a:solidFill>
              </a:rPr>
              <a:t>Umphred</a:t>
            </a:r>
            <a:r>
              <a:rPr lang="en-US" dirty="0" smtClean="0">
                <a:solidFill>
                  <a:schemeClr val="bg1"/>
                </a:solidFill>
              </a:rPr>
              <a:t> </a:t>
            </a:r>
            <a:r>
              <a:rPr lang="en-US" dirty="0" err="1" smtClean="0">
                <a:solidFill>
                  <a:schemeClr val="bg1"/>
                </a:solidFill>
              </a:rPr>
              <a:t>darsi</a:t>
            </a:r>
            <a:endParaRPr lang="en-US" dirty="0" smtClean="0">
              <a:solidFill>
                <a:schemeClr val="bg1"/>
              </a:solidFill>
            </a:endParaRPr>
          </a:p>
          <a:p>
            <a:pPr marL="514350" indent="-514350">
              <a:buFont typeface="+mj-lt"/>
              <a:buAutoNum type="arabicPeriod"/>
            </a:pPr>
            <a:r>
              <a:rPr lang="en-US" dirty="0" smtClean="0">
                <a:solidFill>
                  <a:schemeClr val="bg1"/>
                </a:solidFill>
              </a:rPr>
              <a:t>The ABC of EMG</a:t>
            </a:r>
          </a:p>
          <a:p>
            <a:pPr marL="514350" indent="-514350">
              <a:buFont typeface="+mj-lt"/>
              <a:buAutoNum type="arabicPeriod"/>
            </a:pPr>
            <a:r>
              <a:rPr lang="en-US" dirty="0" err="1" smtClean="0">
                <a:solidFill>
                  <a:schemeClr val="bg1"/>
                </a:solidFill>
              </a:rPr>
              <a:t>Mitra</a:t>
            </a:r>
            <a:endParaRPr lang="en-US" dirty="0" smtClean="0">
              <a:solidFill>
                <a:schemeClr val="bg1"/>
              </a:solidFill>
            </a:endParaRPr>
          </a:p>
          <a:p>
            <a:pPr marL="514350" indent="-514350">
              <a:buFont typeface="+mj-lt"/>
              <a:buAutoNum type="arabicPeriod"/>
            </a:pPr>
            <a:r>
              <a:rPr lang="en-US" dirty="0" smtClean="0">
                <a:solidFill>
                  <a:schemeClr val="bg1"/>
                </a:solidFill>
              </a:rPr>
              <a:t>Cameron</a:t>
            </a:r>
          </a:p>
          <a:p>
            <a:r>
              <a:rPr lang="en-US" b="1" dirty="0" smtClean="0">
                <a:solidFill>
                  <a:schemeClr val="bg1"/>
                </a:solidFill>
              </a:rPr>
              <a:t>The fundamentals of Electromyography by </a:t>
            </a:r>
            <a:r>
              <a:rPr lang="en-US" dirty="0" smtClean="0">
                <a:solidFill>
                  <a:schemeClr val="bg1"/>
                </a:solidFill>
              </a:rPr>
              <a:t>Roger Graham Whittaker</a:t>
            </a:r>
          </a:p>
          <a:p>
            <a:r>
              <a:rPr lang="en-US" dirty="0" smtClean="0">
                <a:solidFill>
                  <a:schemeClr val="bg1"/>
                </a:solidFill>
              </a:rPr>
              <a:t>History of electromyography and nerve conduction studies: A tribute to the founding fathers by Mohamed </a:t>
            </a:r>
            <a:r>
              <a:rPr lang="en-US" dirty="0" err="1" smtClean="0">
                <a:solidFill>
                  <a:schemeClr val="bg1"/>
                </a:solidFill>
              </a:rPr>
              <a:t>Kazamel</a:t>
            </a:r>
            <a:r>
              <a:rPr lang="en-US" dirty="0" smtClean="0">
                <a:solidFill>
                  <a:schemeClr val="bg1"/>
                </a:solidFill>
              </a:rPr>
              <a:t> et al, 2017</a:t>
            </a:r>
          </a:p>
          <a:p>
            <a:endParaRPr lang="en-US" dirty="0" smtClean="0"/>
          </a:p>
          <a:p>
            <a:endParaRPr lang="en-US" dirty="0" smtClean="0"/>
          </a:p>
        </p:txBody>
      </p:sp>
      <p:sp>
        <p:nvSpPr>
          <p:cNvPr id="3" name="Title 2"/>
          <p:cNvSpPr>
            <a:spLocks noGrp="1"/>
          </p:cNvSpPr>
          <p:nvPr>
            <p:ph type="title"/>
          </p:nvPr>
        </p:nvSpPr>
        <p:spPr>
          <a:xfrm>
            <a:off x="457200" y="152400"/>
            <a:ext cx="8229600" cy="685800"/>
          </a:xfrm>
        </p:spPr>
        <p:txBody>
          <a:bodyPr>
            <a:normAutofit fontScale="90000"/>
          </a:bodyPr>
          <a:lstStyle/>
          <a:p>
            <a:r>
              <a:rPr lang="en-US" dirty="0" smtClean="0"/>
              <a:t>R</a:t>
            </a:r>
            <a:r>
              <a:rPr smtClean="0"/>
              <a:t>eferences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791200"/>
          </a:xfrm>
        </p:spPr>
        <p:txBody>
          <a:bodyPr>
            <a:normAutofit/>
          </a:bodyPr>
          <a:lstStyle/>
          <a:p>
            <a:pPr>
              <a:lnSpc>
                <a:spcPct val="150000"/>
              </a:lnSpc>
              <a:buNone/>
            </a:pPr>
            <a:r>
              <a:rPr lang="en-US" sz="2400" b="1" dirty="0" smtClean="0"/>
              <a:t>Diagnostic or clinical electromyography: </a:t>
            </a:r>
          </a:p>
          <a:p>
            <a:pPr>
              <a:lnSpc>
                <a:spcPct val="150000"/>
              </a:lnSpc>
            </a:pPr>
            <a:r>
              <a:rPr lang="en-US" sz="2400" dirty="0" smtClean="0">
                <a:solidFill>
                  <a:schemeClr val="bg1"/>
                </a:solidFill>
              </a:rPr>
              <a:t>It is used for the study of diseases of muscles, neuromuscular junctions and nerves(</a:t>
            </a:r>
            <a:r>
              <a:rPr lang="en-US" sz="2400" dirty="0" err="1" smtClean="0">
                <a:solidFill>
                  <a:schemeClr val="bg1"/>
                </a:solidFill>
              </a:rPr>
              <a:t>electrodiagnosis</a:t>
            </a:r>
            <a:r>
              <a:rPr lang="en-US" sz="2400" dirty="0" smtClean="0">
                <a:solidFill>
                  <a:schemeClr val="bg1"/>
                </a:solidFill>
              </a:rPr>
              <a:t>).</a:t>
            </a:r>
          </a:p>
          <a:p>
            <a:pPr>
              <a:lnSpc>
                <a:spcPct val="150000"/>
              </a:lnSpc>
            </a:pPr>
            <a:r>
              <a:rPr lang="en-US" sz="2400" dirty="0" smtClean="0">
                <a:solidFill>
                  <a:schemeClr val="bg1"/>
                </a:solidFill>
              </a:rPr>
              <a:t>The electric potentials from the skeletal muscle fibers are recorded and </a:t>
            </a:r>
            <a:r>
              <a:rPr lang="en-US" sz="2400" dirty="0" err="1" smtClean="0">
                <a:solidFill>
                  <a:schemeClr val="bg1"/>
                </a:solidFill>
              </a:rPr>
              <a:t>analysed</a:t>
            </a:r>
            <a:r>
              <a:rPr lang="en-US" sz="2400" dirty="0" smtClean="0">
                <a:solidFill>
                  <a:schemeClr val="bg1"/>
                </a:solidFill>
              </a:rPr>
              <a:t> for the study of some disease processes.</a:t>
            </a:r>
          </a:p>
          <a:p>
            <a:pPr>
              <a:lnSpc>
                <a:spcPct val="150000"/>
              </a:lnSpc>
            </a:pPr>
            <a:r>
              <a:rPr lang="en-US" sz="2400" dirty="0" smtClean="0">
                <a:solidFill>
                  <a:schemeClr val="bg1"/>
                </a:solidFill>
                <a:hlinkClick r:id="rId2" action="ppaction://hlinkfile"/>
              </a:rPr>
              <a:t>EMG and Action Potentials.mp4</a:t>
            </a:r>
            <a:endParaRPr lang="en-US" sz="2400" dirty="0" smtClean="0">
              <a:solidFill>
                <a:schemeClr val="bg1"/>
              </a:solidFill>
            </a:endParaRPr>
          </a:p>
          <a:p>
            <a:pPr>
              <a:lnSpc>
                <a:spcPct val="150000"/>
              </a:lnSpc>
            </a:pPr>
            <a:endParaRPr lang="en-US" dirty="0" smtClean="0">
              <a:solidFill>
                <a:schemeClr val="bg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0</TotalTime>
  <Words>4274</Words>
  <Application>WPS Presentation</Application>
  <PresentationFormat>On-screen Show (4:3)</PresentationFormat>
  <Paragraphs>391</Paragraphs>
  <Slides>82</Slides>
  <Notes>1</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Paper</vt:lpstr>
      <vt:lpstr>MGM Institute of Physiotherapy</vt:lpstr>
      <vt:lpstr>Contents</vt:lpstr>
      <vt:lpstr>History</vt:lpstr>
      <vt:lpstr>Slide 4</vt:lpstr>
      <vt:lpstr>Slide 5</vt:lpstr>
      <vt:lpstr>Definition</vt:lpstr>
      <vt:lpstr>Motor unit</vt:lpstr>
      <vt:lpstr>Types of EMG</vt:lpstr>
      <vt:lpstr>Slide 9</vt:lpstr>
      <vt:lpstr>Slide 10</vt:lpstr>
      <vt:lpstr>Clinical electromyography</vt:lpstr>
      <vt:lpstr>Slide 12</vt:lpstr>
      <vt:lpstr>Uses of kinesiological EMG</vt:lpstr>
      <vt:lpstr>EMG Biofeedback</vt:lpstr>
      <vt:lpstr>Slide 15</vt:lpstr>
      <vt:lpstr>Slide 16</vt:lpstr>
      <vt:lpstr>The Components of Electromyography</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Guidelines</vt:lpstr>
      <vt:lpstr>Guidelines</vt:lpstr>
      <vt:lpstr>Slide 46</vt:lpstr>
      <vt:lpstr>Slide 47</vt:lpstr>
      <vt:lpstr>Slide 48</vt:lpstr>
      <vt:lpstr>Slide 49</vt:lpstr>
      <vt:lpstr>Amplifier system</vt:lpstr>
      <vt:lpstr>Slide 51</vt:lpstr>
      <vt:lpstr>Slide 52</vt:lpstr>
      <vt:lpstr>Slide 53</vt:lpstr>
      <vt:lpstr>Slide 54</vt:lpstr>
      <vt:lpstr>Slide 55</vt:lpstr>
      <vt:lpstr>Display system</vt:lpstr>
      <vt:lpstr>Normal Electromyography</vt:lpstr>
      <vt:lpstr>Slide 58</vt:lpstr>
      <vt:lpstr>Slide 59</vt:lpstr>
      <vt:lpstr>Amplitude</vt:lpstr>
      <vt:lpstr>Duration –</vt:lpstr>
      <vt:lpstr> Phases </vt:lpstr>
      <vt:lpstr>Slide 63</vt:lpstr>
      <vt:lpstr>Stability</vt:lpstr>
      <vt:lpstr>Discharge pattern of potential at maximal activity-</vt:lpstr>
      <vt:lpstr>Slide 66</vt:lpstr>
      <vt:lpstr>Slide 67</vt:lpstr>
      <vt:lpstr>Slide 68</vt:lpstr>
      <vt:lpstr>Slide 69</vt:lpstr>
      <vt:lpstr>Slide 70</vt:lpstr>
      <vt:lpstr>Indications for EMG</vt:lpstr>
      <vt:lpstr>Contraindication</vt:lpstr>
      <vt:lpstr>Abnormal Responses</vt:lpstr>
      <vt:lpstr>Fibrillation potential</vt:lpstr>
      <vt:lpstr>Positive sharp waves</vt:lpstr>
      <vt:lpstr>Complex repetitive discharges</vt:lpstr>
      <vt:lpstr>Fasciculation potentials EMG- Fasciculations (video 2).mp4</vt:lpstr>
      <vt:lpstr>Myokymia</vt:lpstr>
      <vt:lpstr>Neuromyotonia</vt:lpstr>
      <vt:lpstr>Cramps</vt:lpstr>
      <vt:lpstr>Slide 81</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HP</cp:lastModifiedBy>
  <cp:revision>77</cp:revision>
  <dcterms:created xsi:type="dcterms:W3CDTF">2006-08-16T00:00:00Z</dcterms:created>
  <dcterms:modified xsi:type="dcterms:W3CDTF">2024-06-19T04:39:46Z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EFEF3081ADF94AC4A6E05B21FF136F00_12</vt:lpwstr>
  </property>
  <property fmtid="{D5CDD505-2E9C-101B-9397-08002B2CF9AE}" pid="3" name="KSOProductBuildVer">
    <vt:lpwstr>1033-12.2.0.17119</vt:lpwstr>
  </property>
</Properties>
</file>